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76" r:id="rId2"/>
    <p:sldId id="256" r:id="rId3"/>
    <p:sldId id="278" r:id="rId4"/>
    <p:sldId id="326" r:id="rId5"/>
    <p:sldId id="327" r:id="rId6"/>
    <p:sldId id="314" r:id="rId7"/>
    <p:sldId id="328" r:id="rId8"/>
    <p:sldId id="329" r:id="rId9"/>
    <p:sldId id="330" r:id="rId10"/>
    <p:sldId id="343" r:id="rId11"/>
    <p:sldId id="333" r:id="rId12"/>
    <p:sldId id="340" r:id="rId13"/>
    <p:sldId id="331" r:id="rId14"/>
    <p:sldId id="341" r:id="rId15"/>
    <p:sldId id="334" r:id="rId16"/>
    <p:sldId id="335" r:id="rId17"/>
    <p:sldId id="318" r:id="rId18"/>
    <p:sldId id="303" r:id="rId19"/>
    <p:sldId id="336" r:id="rId20"/>
    <p:sldId id="337" r:id="rId21"/>
    <p:sldId id="338" r:id="rId22"/>
    <p:sldId id="319" r:id="rId23"/>
    <p:sldId id="339" r:id="rId24"/>
    <p:sldId id="344" r:id="rId25"/>
    <p:sldId id="271" r:id="rId26"/>
    <p:sldId id="312" r:id="rId27"/>
    <p:sldId id="34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FF00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14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7828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54950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0400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771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31149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798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1557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HR could adopt this approach.</a:t>
            </a:r>
          </a:p>
          <a:p>
            <a:r>
              <a:rPr lang="en-IE" dirty="0"/>
              <a:t>Link it to the new pure portal in LIH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159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53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037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657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21/03/2022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pHQe3PiYY1w?feature=oembed" TargetMode="External"/><Relationship Id="rId5" Type="http://schemas.openxmlformats.org/officeDocument/2006/relationships/image" Target="../media/image21.jpeg"/><Relationship Id="rId4" Type="http://schemas.openxmlformats.org/officeDocument/2006/relationships/hyperlink" Target="https://youtu.be/pHQe3PiYY1w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B65C95-2821-4BFC-A81B-9C75DF1D2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2" y="388855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Some examples of this in 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8B5DB-7E23-4AD3-9F6A-E23A7CC83BED}"/>
              </a:ext>
            </a:extLst>
          </p:cNvPr>
          <p:cNvSpPr txBox="1"/>
          <p:nvPr/>
        </p:nvSpPr>
        <p:spPr>
          <a:xfrm>
            <a:off x="103695" y="666503"/>
            <a:ext cx="1198460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 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using Plots</a:t>
            </a:r>
            <a:endParaRPr lang="en-IE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 </a:t>
            </a:r>
            <a:r>
              <a:rPr lang="en-IE" dirty="0" err="1">
                <a:solidFill>
                  <a:srgbClr val="13DCF1"/>
                </a:solidFill>
                <a:latin typeface="Consolas" panose="020B0609020204030204" pitchFamily="49" charset="0"/>
              </a:rPr>
              <a:t>xdata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 = rand(100); </a:t>
            </a:r>
            <a:r>
              <a:rPr lang="en-IE" dirty="0" err="1">
                <a:solidFill>
                  <a:srgbClr val="13DCF1"/>
                </a:solidFill>
                <a:latin typeface="Consolas" panose="020B0609020204030204" pitchFamily="49" charset="0"/>
              </a:rPr>
              <a:t>ydata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 = rand(100)</a:t>
            </a:r>
          </a:p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plot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dirty="0" err="1">
                <a:solidFill>
                  <a:srgbClr val="13DCF1"/>
                </a:solidFill>
                <a:latin typeface="Consolas" panose="020B0609020204030204" pitchFamily="49" charset="0"/>
              </a:rPr>
              <a:t>xdata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0066"/>
                </a:solidFill>
                <a:latin typeface="Consolas" panose="020B0609020204030204" pitchFamily="49" charset="0"/>
              </a:rPr>
              <a:t># </a:t>
            </a:r>
            <a:r>
              <a:rPr lang="en-IE" dirty="0" err="1">
                <a:solidFill>
                  <a:srgbClr val="FF0066"/>
                </a:solidFill>
                <a:latin typeface="Consolas" panose="020B0609020204030204" pitchFamily="49" charset="0"/>
              </a:rPr>
              <a:t>ydata</a:t>
            </a:r>
            <a:r>
              <a:rPr lang="en-IE" dirty="0">
                <a:solidFill>
                  <a:srgbClr val="FF0066"/>
                </a:solidFill>
                <a:latin typeface="Consolas" panose="020B0609020204030204" pitchFamily="49" charset="0"/>
              </a:rPr>
              <a:t> is a (optional) positional argument</a:t>
            </a:r>
          </a:p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plot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dirty="0" err="1">
                <a:solidFill>
                  <a:srgbClr val="13DCF1"/>
                </a:solidFill>
                <a:latin typeface="Consolas" panose="020B0609020204030204" pitchFamily="49" charset="0"/>
              </a:rPr>
              <a:t>xdata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13DCF1"/>
                </a:solidFill>
                <a:latin typeface="Consolas" panose="020B0609020204030204" pitchFamily="49" charset="0"/>
              </a:rPr>
              <a:t>ydata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		</a:t>
            </a:r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0066"/>
                </a:solidFill>
                <a:latin typeface="Consolas" panose="020B0609020204030204" pitchFamily="49" charset="0"/>
              </a:rPr>
              <a:t># title is a (optional) keyword argument</a:t>
            </a:r>
          </a:p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 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plot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dirty="0" err="1">
                <a:solidFill>
                  <a:srgbClr val="13DCF1"/>
                </a:solidFill>
                <a:latin typeface="Consolas" panose="020B0609020204030204" pitchFamily="49" charset="0"/>
              </a:rPr>
              <a:t>xdata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13DCF1"/>
                </a:solidFill>
                <a:latin typeface="Consolas" panose="020B0609020204030204" pitchFamily="49" charset="0"/>
              </a:rPr>
              <a:t>ydata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		 title=“The title is an optional keyword argument”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0066"/>
                </a:solidFill>
                <a:latin typeface="Consolas" panose="020B0609020204030204" pitchFamily="49" charset="0"/>
              </a:rPr>
              <a:t># marker is another (optional) keyword argument</a:t>
            </a:r>
          </a:p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 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plot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dirty="0" err="1">
                <a:solidFill>
                  <a:srgbClr val="13DCF1"/>
                </a:solidFill>
                <a:latin typeface="Consolas" panose="020B0609020204030204" pitchFamily="49" charset="0"/>
              </a:rPr>
              <a:t>xdata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13DCF1"/>
                </a:solidFill>
                <a:latin typeface="Consolas" panose="020B0609020204030204" pitchFamily="49" charset="0"/>
              </a:rPr>
              <a:t>ydata</a:t>
            </a:r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, marker=:scatter, </a:t>
            </a:r>
          </a:p>
          <a:p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		title=“The title is an optional keyword argument”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FB443-753F-493C-A765-CC88FF20F62E}"/>
              </a:ext>
            </a:extLst>
          </p:cNvPr>
          <p:cNvSpPr txBox="1"/>
          <p:nvPr/>
        </p:nvSpPr>
        <p:spPr>
          <a:xfrm>
            <a:off x="6021700" y="87501"/>
            <a:ext cx="6212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Our old friend –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plot()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EF90C0-DBC4-4590-B654-EB7CE9D33A72}"/>
              </a:ext>
            </a:extLst>
          </p:cNvPr>
          <p:cNvGrpSpPr/>
          <p:nvPr/>
        </p:nvGrpSpPr>
        <p:grpSpPr>
          <a:xfrm>
            <a:off x="2535810" y="711984"/>
            <a:ext cx="6398447" cy="1800000"/>
            <a:chOff x="2535810" y="711984"/>
            <a:chExt cx="6398447" cy="1800000"/>
          </a:xfrm>
        </p:grpSpPr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867E4B38-AD63-4ECF-924A-669B6F8D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257" y="711984"/>
              <a:ext cx="2700000" cy="180000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2B07C7E-8A0B-417F-820E-DBE8D51D8D4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810" y="1451728"/>
              <a:ext cx="3560189" cy="16025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21F120-F20C-4453-85DC-077F626B71A3}"/>
              </a:ext>
            </a:extLst>
          </p:cNvPr>
          <p:cNvGrpSpPr/>
          <p:nvPr/>
        </p:nvGrpSpPr>
        <p:grpSpPr>
          <a:xfrm>
            <a:off x="3536622" y="1056278"/>
            <a:ext cx="8551682" cy="1800000"/>
            <a:chOff x="3536622" y="1056278"/>
            <a:chExt cx="8551682" cy="1800000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5267CDA8-7B0F-45B0-BDDE-266904D47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8304" y="1056278"/>
              <a:ext cx="2700000" cy="18000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2A4868-6DDA-435C-9E80-733E0454BA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6622" y="2187019"/>
              <a:ext cx="5777060" cy="594657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309BA3-FA3B-4B8D-903C-2C43C3F98CCD}"/>
              </a:ext>
            </a:extLst>
          </p:cNvPr>
          <p:cNvGrpSpPr/>
          <p:nvPr/>
        </p:nvGrpSpPr>
        <p:grpSpPr>
          <a:xfrm>
            <a:off x="7371761" y="3057139"/>
            <a:ext cx="4716543" cy="1800000"/>
            <a:chOff x="7371761" y="3057139"/>
            <a:chExt cx="4716543" cy="1800000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6E7D010F-56FD-45FE-BE90-732319E5A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8304" y="3057139"/>
              <a:ext cx="2700000" cy="1800000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3624A44-824D-413A-8C03-5BF1E3B3A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1761" y="4019117"/>
              <a:ext cx="1756071" cy="166384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C82A95-5F30-4AB0-8725-95E19F674D65}"/>
              </a:ext>
            </a:extLst>
          </p:cNvPr>
          <p:cNvGrpSpPr/>
          <p:nvPr/>
        </p:nvGrpSpPr>
        <p:grpSpPr>
          <a:xfrm>
            <a:off x="7946796" y="4974736"/>
            <a:ext cx="4141508" cy="1800000"/>
            <a:chOff x="7946796" y="4974736"/>
            <a:chExt cx="4141508" cy="1800000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7C2B61C-9609-4394-B57C-53C8F641D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8304" y="4974736"/>
              <a:ext cx="2700000" cy="1800000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4B1E219-B360-4EB3-82AF-560BE543E657}"/>
                </a:ext>
              </a:extLst>
            </p:cNvPr>
            <p:cNvCxnSpPr>
              <a:cxnSpLocks/>
            </p:cNvCxnSpPr>
            <p:nvPr/>
          </p:nvCxnSpPr>
          <p:spPr>
            <a:xfrm>
              <a:off x="7946796" y="5780203"/>
              <a:ext cx="1316153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460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How to write functions?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022D4E-48B4-489D-94FA-D67E3E4C5DF7}"/>
                  </a:ext>
                </a:extLst>
              </p:cNvPr>
              <p:cNvSpPr txBox="1"/>
              <p:nvPr/>
            </p:nvSpPr>
            <p:spPr>
              <a:xfrm>
                <a:off x="413209" y="854002"/>
                <a:ext cx="9786594" cy="536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The simple way: (Example)</a:t>
                </a:r>
              </a:p>
              <a:p>
                <a:endParaRPr lang="en-IE" sz="2000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  <a:p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IE" sz="2000" dirty="0" err="1">
                    <a:solidFill>
                      <a:srgbClr val="00FF00"/>
                    </a:solidFill>
                    <a:latin typeface="Consolas" panose="020B0609020204030204" pitchFamily="49" charset="0"/>
                  </a:rPr>
                  <a:t>SomeFunction</a:t>
                </a:r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IE" sz="2000" b="1" dirty="0">
                    <a:solidFill>
                      <a:srgbClr val="13DCF1"/>
                    </a:solidFill>
                    <a:latin typeface="Consolas" panose="020B0609020204030204" pitchFamily="49" charset="0"/>
                  </a:rPr>
                  <a:t>req1</a:t>
                </a:r>
                <a:r>
                  <a:rPr lang="en-IE" sz="2000" b="1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IE" sz="2000" b="1" dirty="0">
                    <a:solidFill>
                      <a:srgbClr val="13DCF1"/>
                    </a:solidFill>
                    <a:latin typeface="Consolas" panose="020B0609020204030204" pitchFamily="49" charset="0"/>
                  </a:rPr>
                  <a:t>req2</a:t>
                </a:r>
                <a:r>
                  <a:rPr lang="en-IE" sz="2000" b="1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) = </a:t>
                </a:r>
                <a:r>
                  <a:rPr lang="en-IE" sz="2000" b="1" i="1" dirty="0">
                    <a:solidFill>
                      <a:srgbClr val="FF0066"/>
                    </a:solidFill>
                    <a:latin typeface="Consolas" panose="020B0609020204030204" pitchFamily="49" charset="0"/>
                  </a:rPr>
                  <a:t>some operations here…</a:t>
                </a:r>
              </a:p>
              <a:p>
                <a:endParaRPr lang="en-IE" sz="2000" b="1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  <a:p>
                <a:endParaRPr lang="en-IE" sz="2000" b="1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  <a:p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Examples:</a:t>
                </a:r>
              </a:p>
              <a:p>
                <a:endParaRPr lang="en-IE" sz="2000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  <a:p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A function for Pythagoras theorem,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pt-BR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IE" sz="2000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  <a:p>
                <a:endParaRPr lang="en-IE" sz="2000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  <a:p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IE" sz="2000" dirty="0">
                    <a:solidFill>
                      <a:srgbClr val="00FF00"/>
                    </a:solidFill>
                    <a:latin typeface="Consolas" panose="020B0609020204030204" pitchFamily="49" charset="0"/>
                  </a:rPr>
                  <a:t>Pythagoras</a:t>
                </a:r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IE" sz="2000" dirty="0" err="1">
                    <a:solidFill>
                      <a:srgbClr val="13DCF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IE" sz="2000" dirty="0" err="1">
                    <a:solidFill>
                      <a:srgbClr val="00FF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IE" sz="2000" dirty="0" err="1">
                    <a:solidFill>
                      <a:srgbClr val="13DCF1"/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) = sqrt((</a:t>
                </a:r>
                <a:r>
                  <a:rPr lang="en-IE" sz="2000" dirty="0">
                    <a:solidFill>
                      <a:srgbClr val="13DCF1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^2) + (</a:t>
                </a:r>
                <a:r>
                  <a:rPr lang="en-IE" sz="2000" dirty="0">
                    <a:solidFill>
                      <a:srgbClr val="13DCF1"/>
                    </a:solidFill>
                    <a:latin typeface="Consolas" panose="020B0609020204030204" pitchFamily="49" charset="0"/>
                  </a:rPr>
                  <a:t>b</a:t>
                </a:r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^2))</a:t>
                </a:r>
              </a:p>
              <a:p>
                <a:endParaRPr lang="en-IE" sz="2000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  <a:p>
                <a:endParaRPr lang="en-IE" sz="2000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  <a:p>
                <a:endParaRPr lang="en-IE" sz="2000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  <a:p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A function to calculate the area of a circle, </a:t>
                </a:r>
                <a14:m>
                  <m:oMath xmlns:m="http://schemas.openxmlformats.org/officeDocument/2006/math">
                    <m:r>
                      <a:rPr lang="en-IE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IE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IE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E" sz="2000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  <a:p>
                <a:endParaRPr lang="en-IE" sz="2000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  <a:p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IE" sz="2000" dirty="0" err="1">
                    <a:solidFill>
                      <a:srgbClr val="00FF00"/>
                    </a:solidFill>
                    <a:latin typeface="Consolas" panose="020B0609020204030204" pitchFamily="49" charset="0"/>
                  </a:rPr>
                  <a:t>CircArea</a:t>
                </a:r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IE" sz="2000" dirty="0">
                    <a:solidFill>
                      <a:srgbClr val="13DCF1"/>
                    </a:solidFill>
                    <a:latin typeface="Consolas" panose="020B0609020204030204" pitchFamily="49" charset="0"/>
                  </a:rPr>
                  <a:t>r</a:t>
                </a:r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) = pi*(</a:t>
                </a:r>
                <a:r>
                  <a:rPr lang="en-IE" sz="2000" dirty="0">
                    <a:solidFill>
                      <a:srgbClr val="13DCF1"/>
                    </a:solidFill>
                    <a:latin typeface="Consolas" panose="020B0609020204030204" pitchFamily="49" charset="0"/>
                  </a:rPr>
                  <a:t>r</a:t>
                </a:r>
                <a:r>
                  <a:rPr lang="en-IE" sz="20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^2)</a:t>
                </a:r>
              </a:p>
              <a:p>
                <a:endParaRPr lang="en-IE" sz="2000" dirty="0">
                  <a:solidFill>
                    <a:srgbClr val="FFFF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022D4E-48B4-489D-94FA-D67E3E4C5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9" y="854002"/>
                <a:ext cx="9786594" cy="5362174"/>
              </a:xfrm>
              <a:prstGeom prst="rect">
                <a:avLst/>
              </a:prstGeom>
              <a:blipFill>
                <a:blip r:embed="rId3"/>
                <a:stretch>
                  <a:fillRect l="-685" t="-56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26C669-BB8C-474D-887E-57F739020C4E}"/>
              </a:ext>
            </a:extLst>
          </p:cNvPr>
          <p:cNvSpPr txBox="1"/>
          <p:nvPr/>
        </p:nvSpPr>
        <p:spPr>
          <a:xfrm>
            <a:off x="5740923" y="56724"/>
            <a:ext cx="6328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One of the great things about Julia, is the way we can write simple functions!</a:t>
            </a:r>
          </a:p>
        </p:txBody>
      </p:sp>
      <p:pic>
        <p:nvPicPr>
          <p:cNvPr id="1026" name="Picture 2" descr="Aussie first: Virgin introduces the easiest way to check-in – Travel Weekly">
            <a:extLst>
              <a:ext uri="{FF2B5EF4-FFF2-40B4-BE49-F238E27FC236}">
                <a16:creationId xmlns:a16="http://schemas.microsoft.com/office/drawing/2014/main" id="{3A78C1B6-52D8-4752-A798-99465DE1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13" y="2197875"/>
            <a:ext cx="4545690" cy="246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4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How to write functions?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22D4E-48B4-489D-94FA-D67E3E4C5DF7}"/>
              </a:ext>
            </a:extLst>
          </p:cNvPr>
          <p:cNvSpPr txBox="1"/>
          <p:nvPr/>
        </p:nvSpPr>
        <p:spPr>
          <a:xfrm>
            <a:off x="413208" y="854002"/>
            <a:ext cx="111911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simple way: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 err="1">
                <a:solidFill>
                  <a:srgbClr val="00FF00"/>
                </a:solidFill>
                <a:latin typeface="Consolas" panose="020B0609020204030204" pitchFamily="49" charset="0"/>
              </a:rPr>
              <a:t>SomeFunction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sz="2000" b="1" dirty="0">
                <a:solidFill>
                  <a:srgbClr val="13DCF1"/>
                </a:solidFill>
                <a:latin typeface="Consolas" panose="020B0609020204030204" pitchFamily="49" charset="0"/>
              </a:rPr>
              <a:t>req1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dirty="0">
                <a:solidFill>
                  <a:srgbClr val="13DCF1"/>
                </a:solidFill>
                <a:latin typeface="Consolas" panose="020B0609020204030204" pitchFamily="49" charset="0"/>
              </a:rPr>
              <a:t>req2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) = </a:t>
            </a:r>
            <a:r>
              <a:rPr lang="en-IE" sz="2000" b="1" dirty="0">
                <a:solidFill>
                  <a:srgbClr val="FF0066"/>
                </a:solidFill>
                <a:latin typeface="Consolas" panose="020B0609020204030204" pitchFamily="49" charset="0"/>
              </a:rPr>
              <a:t>first operation, second operation, … </a:t>
            </a:r>
          </a:p>
          <a:p>
            <a:endParaRPr lang="en-IE" sz="20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Examples: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Given a 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radius value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, return the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surface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area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circumference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, and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volume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of a sphere: 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 err="1">
                <a:solidFill>
                  <a:srgbClr val="00FF00"/>
                </a:solidFill>
                <a:latin typeface="Consolas" panose="020B0609020204030204" pitchFamily="49" charset="0"/>
              </a:rPr>
              <a:t>RadiusEquations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) = 4*pi*(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^2), 2*pi*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, (4/3)*pi*(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^3)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Area,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Circ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, Volume =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RadiusEquations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(5)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(314.159, 31.4159, 523.599)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6C669-BB8C-474D-887E-57F739020C4E}"/>
              </a:ext>
            </a:extLst>
          </p:cNvPr>
          <p:cNvSpPr txBox="1"/>
          <p:nvPr/>
        </p:nvSpPr>
        <p:spPr>
          <a:xfrm>
            <a:off x="5740923" y="56724"/>
            <a:ext cx="6328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You can return multiple outputs too!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974FABB-1FB4-42B0-8859-A6801CB7E716}"/>
              </a:ext>
            </a:extLst>
          </p:cNvPr>
          <p:cNvCxnSpPr>
            <a:cxnSpLocks/>
          </p:cNvCxnSpPr>
          <p:nvPr/>
        </p:nvCxnSpPr>
        <p:spPr>
          <a:xfrm flipH="1">
            <a:off x="5307291" y="3780148"/>
            <a:ext cx="509047" cy="584462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F2A2CD-5E11-4C08-A89C-FD13F64AEE0F}"/>
              </a:ext>
            </a:extLst>
          </p:cNvPr>
          <p:cNvCxnSpPr>
            <a:cxnSpLocks/>
          </p:cNvCxnSpPr>
          <p:nvPr/>
        </p:nvCxnSpPr>
        <p:spPr>
          <a:xfrm flipH="1">
            <a:off x="6777872" y="3732228"/>
            <a:ext cx="942680" cy="717224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2C7A73-BB65-4661-BB81-2177B714151A}"/>
              </a:ext>
            </a:extLst>
          </p:cNvPr>
          <p:cNvCxnSpPr>
            <a:cxnSpLocks/>
          </p:cNvCxnSpPr>
          <p:nvPr/>
        </p:nvCxnSpPr>
        <p:spPr>
          <a:xfrm flipH="1">
            <a:off x="8512404" y="3713767"/>
            <a:ext cx="1500433" cy="811099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5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How to write functions?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522BC-E79E-4732-BA45-019D588507F3}"/>
              </a:ext>
            </a:extLst>
          </p:cNvPr>
          <p:cNvSpPr txBox="1"/>
          <p:nvPr/>
        </p:nvSpPr>
        <p:spPr>
          <a:xfrm>
            <a:off x="5420414" y="226001"/>
            <a:ext cx="6353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When you want to do more complex tasks, we need to write our functions the classic way.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22D4E-48B4-489D-94FA-D67E3E4C5DF7}"/>
              </a:ext>
            </a:extLst>
          </p:cNvPr>
          <p:cNvSpPr txBox="1"/>
          <p:nvPr/>
        </p:nvSpPr>
        <p:spPr>
          <a:xfrm>
            <a:off x="223887" y="1103164"/>
            <a:ext cx="117442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classic way: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function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FunctionName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sz="2000" b="1" dirty="0">
                <a:solidFill>
                  <a:srgbClr val="13DCF1"/>
                </a:solidFill>
                <a:latin typeface="Consolas" panose="020B0609020204030204" pitchFamily="49" charset="0"/>
              </a:rPr>
              <a:t>req1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dirty="0">
                <a:solidFill>
                  <a:srgbClr val="13DCF1"/>
                </a:solidFill>
                <a:latin typeface="Consolas" panose="020B0609020204030204" pitchFamily="49" charset="0"/>
              </a:rPr>
              <a:t>req2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sz="2000" b="1" i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E" sz="20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x = sin(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req1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*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req2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/pi)^3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 </a:t>
            </a:r>
            <a:r>
              <a:rPr lang="en-IE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x</a:t>
            </a:r>
          </a:p>
          <a:p>
            <a:endParaRPr lang="en-IE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	end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A45E7-1BF3-4549-8A5B-0AA6032E8530}"/>
              </a:ext>
            </a:extLst>
          </p:cNvPr>
          <p:cNvGrpSpPr/>
          <p:nvPr/>
        </p:nvGrpSpPr>
        <p:grpSpPr>
          <a:xfrm>
            <a:off x="1696824" y="2120058"/>
            <a:ext cx="6333257" cy="1845428"/>
            <a:chOff x="1517715" y="4777980"/>
            <a:chExt cx="6333257" cy="184542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56B364-20DA-4878-83CF-C2D71DB591F9}"/>
                </a:ext>
              </a:extLst>
            </p:cNvPr>
            <p:cNvSpPr/>
            <p:nvPr/>
          </p:nvSpPr>
          <p:spPr>
            <a:xfrm>
              <a:off x="1517715" y="5429839"/>
              <a:ext cx="2413262" cy="942681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65334C1-5980-460A-8AED-48B261745C83}"/>
                </a:ext>
              </a:extLst>
            </p:cNvPr>
            <p:cNvSpPr/>
            <p:nvPr/>
          </p:nvSpPr>
          <p:spPr>
            <a:xfrm rot="4388645">
              <a:off x="5307368" y="3046981"/>
              <a:ext cx="478739" cy="3940738"/>
            </a:xfrm>
            <a:prstGeom prst="downArrow">
              <a:avLst>
                <a:gd name="adj1" fmla="val 26371"/>
                <a:gd name="adj2" fmla="val 50000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E5144D2E-F9E0-434E-B99D-52661C6DC19F}"/>
                </a:ext>
              </a:extLst>
            </p:cNvPr>
            <p:cNvSpPr/>
            <p:nvPr/>
          </p:nvSpPr>
          <p:spPr>
            <a:xfrm rot="4853687">
              <a:off x="5641233" y="3595141"/>
              <a:ext cx="478739" cy="3940738"/>
            </a:xfrm>
            <a:prstGeom prst="downArrow">
              <a:avLst>
                <a:gd name="adj1" fmla="val 26371"/>
                <a:gd name="adj2" fmla="val 50000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19FD8C48-12C0-4A90-AC23-FE277F92B200}"/>
                </a:ext>
              </a:extLst>
            </p:cNvPr>
            <p:cNvSpPr/>
            <p:nvPr/>
          </p:nvSpPr>
          <p:spPr>
            <a:xfrm rot="5771433">
              <a:off x="5501553" y="4413670"/>
              <a:ext cx="478739" cy="3940738"/>
            </a:xfrm>
            <a:prstGeom prst="downArrow">
              <a:avLst>
                <a:gd name="adj1" fmla="val 26371"/>
                <a:gd name="adj2" fmla="val 50000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417428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How to write functions?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522BC-E79E-4732-BA45-019D588507F3}"/>
              </a:ext>
            </a:extLst>
          </p:cNvPr>
          <p:cNvSpPr txBox="1"/>
          <p:nvPr/>
        </p:nvSpPr>
        <p:spPr>
          <a:xfrm>
            <a:off x="5420414" y="226001"/>
            <a:ext cx="6353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When you want to do more complex tasks, we need to write our functions the classic way.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22D4E-48B4-489D-94FA-D67E3E4C5DF7}"/>
              </a:ext>
            </a:extLst>
          </p:cNvPr>
          <p:cNvSpPr txBox="1"/>
          <p:nvPr/>
        </p:nvSpPr>
        <p:spPr>
          <a:xfrm>
            <a:off x="223887" y="1103164"/>
            <a:ext cx="117442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classic way: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function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FunctionName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sz="2000" b="1" dirty="0">
                <a:solidFill>
                  <a:srgbClr val="13DCF1"/>
                </a:solidFill>
                <a:latin typeface="Consolas" panose="020B0609020204030204" pitchFamily="49" charset="0"/>
              </a:rPr>
              <a:t>req1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dirty="0">
                <a:solidFill>
                  <a:srgbClr val="13DCF1"/>
                </a:solidFill>
                <a:latin typeface="Consolas" panose="020B0609020204030204" pitchFamily="49" charset="0"/>
              </a:rPr>
              <a:t>req2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;  </a:t>
            </a:r>
            <a:r>
              <a:rPr lang="en-IE" sz="2000" b="1" dirty="0">
                <a:solidFill>
                  <a:srgbClr val="FF0066"/>
                </a:solidFill>
                <a:latin typeface="Consolas" panose="020B0609020204030204" pitchFamily="49" charset="0"/>
              </a:rPr>
              <a:t>pos1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dirty="0">
                <a:solidFill>
                  <a:schemeClr val="accent2"/>
                </a:solidFill>
                <a:latin typeface="Consolas" panose="020B0609020204030204" pitchFamily="49" charset="0"/>
              </a:rPr>
              <a:t>key1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sz="20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opt1, </a:t>
            </a:r>
            <a:r>
              <a:rPr lang="en-IE" sz="2000" b="1" dirty="0">
                <a:solidFill>
                  <a:schemeClr val="accent2"/>
                </a:solidFill>
                <a:latin typeface="Consolas" panose="020B0609020204030204" pitchFamily="49" charset="0"/>
              </a:rPr>
              <a:t>key2 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E" sz="20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opt2</a:t>
            </a:r>
            <a:r>
              <a:rPr lang="en-IE" sz="20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sz="2000" b="1" i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E" sz="20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x = sin(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req1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*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req2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/pi)^3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try x = sqrt(abs(x – </a:t>
            </a:r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pos1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))		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	if </a:t>
            </a:r>
            <a:r>
              <a:rPr lang="en-I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key1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 &lt; y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		…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	end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end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for z = 1:</a:t>
            </a:r>
            <a:r>
              <a:rPr lang="en-I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key2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	w = …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end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 </a:t>
            </a:r>
            <a:r>
              <a:rPr lang="en-IE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w</a:t>
            </a:r>
          </a:p>
          <a:p>
            <a:endParaRPr lang="en-IE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	end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A45E7-1BF3-4549-8A5B-0AA6032E8530}"/>
              </a:ext>
            </a:extLst>
          </p:cNvPr>
          <p:cNvGrpSpPr/>
          <p:nvPr/>
        </p:nvGrpSpPr>
        <p:grpSpPr>
          <a:xfrm>
            <a:off x="1517715" y="4777980"/>
            <a:ext cx="6333257" cy="1845428"/>
            <a:chOff x="1517715" y="4777980"/>
            <a:chExt cx="6333257" cy="184542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56B364-20DA-4878-83CF-C2D71DB591F9}"/>
                </a:ext>
              </a:extLst>
            </p:cNvPr>
            <p:cNvSpPr/>
            <p:nvPr/>
          </p:nvSpPr>
          <p:spPr>
            <a:xfrm>
              <a:off x="1517715" y="5429839"/>
              <a:ext cx="2413262" cy="942681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65334C1-5980-460A-8AED-48B261745C83}"/>
                </a:ext>
              </a:extLst>
            </p:cNvPr>
            <p:cNvSpPr/>
            <p:nvPr/>
          </p:nvSpPr>
          <p:spPr>
            <a:xfrm rot="4388645">
              <a:off x="5307368" y="3046981"/>
              <a:ext cx="478739" cy="3940738"/>
            </a:xfrm>
            <a:prstGeom prst="downArrow">
              <a:avLst>
                <a:gd name="adj1" fmla="val 26371"/>
                <a:gd name="adj2" fmla="val 50000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E5144D2E-F9E0-434E-B99D-52661C6DC19F}"/>
                </a:ext>
              </a:extLst>
            </p:cNvPr>
            <p:cNvSpPr/>
            <p:nvPr/>
          </p:nvSpPr>
          <p:spPr>
            <a:xfrm rot="4853687">
              <a:off x="5641233" y="3595141"/>
              <a:ext cx="478739" cy="3940738"/>
            </a:xfrm>
            <a:prstGeom prst="downArrow">
              <a:avLst>
                <a:gd name="adj1" fmla="val 26371"/>
                <a:gd name="adj2" fmla="val 50000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19FD8C48-12C0-4A90-AC23-FE277F92B200}"/>
                </a:ext>
              </a:extLst>
            </p:cNvPr>
            <p:cNvSpPr/>
            <p:nvPr/>
          </p:nvSpPr>
          <p:spPr>
            <a:xfrm rot="5771433">
              <a:off x="5501553" y="4413670"/>
              <a:ext cx="478739" cy="3940738"/>
            </a:xfrm>
            <a:prstGeom prst="downArrow">
              <a:avLst>
                <a:gd name="adj1" fmla="val 26371"/>
                <a:gd name="adj2" fmla="val 50000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25383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How to write functions?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22D4E-48B4-489D-94FA-D67E3E4C5DF7}"/>
              </a:ext>
            </a:extLst>
          </p:cNvPr>
          <p:cNvSpPr txBox="1"/>
          <p:nvPr/>
        </p:nvSpPr>
        <p:spPr>
          <a:xfrm>
            <a:off x="226244" y="778588"/>
            <a:ext cx="1174422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Example:   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 function to calculate car tax based on the original car price and its age. If you state the engine size, adjust the calculation accordingly. If the car has a diesel engine, lower the tax rate by 0.2.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function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CarTax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sz="2000" b="1" dirty="0">
                <a:solidFill>
                  <a:srgbClr val="13DCF1"/>
                </a:solidFill>
                <a:latin typeface="Consolas" panose="020B0609020204030204" pitchFamily="49" charset="0"/>
              </a:rPr>
              <a:t>price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dirty="0">
                <a:solidFill>
                  <a:srgbClr val="13DCF1"/>
                </a:solidFill>
                <a:latin typeface="Consolas" panose="020B0609020204030204" pitchFamily="49" charset="0"/>
              </a:rPr>
              <a:t>age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;  </a:t>
            </a:r>
            <a:r>
              <a:rPr lang="en-IE" sz="20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enginesize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dirty="0">
                <a:solidFill>
                  <a:srgbClr val="FFC000"/>
                </a:solidFill>
                <a:latin typeface="Consolas" panose="020B0609020204030204" pitchFamily="49" charset="0"/>
              </a:rPr>
              <a:t>diesel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sz="20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true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endParaRPr lang="en-IE" sz="2000" b="1" i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E" sz="20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rate = (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price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/2.4)^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age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try </a:t>
            </a:r>
            <a:r>
              <a:rPr lang="en-IE" sz="20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enginesize</a:t>
            </a:r>
            <a:endParaRPr lang="en-IE" sz="2000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 err="1">
                <a:solidFill>
                  <a:srgbClr val="00FF00"/>
                </a:solidFill>
                <a:latin typeface="Consolas" panose="020B0609020204030204" pitchFamily="49" charset="0"/>
              </a:rPr>
              <a:t>taxcost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 = rate * </a:t>
            </a:r>
            <a:r>
              <a:rPr lang="en-IE" sz="2000" dirty="0" err="1">
                <a:solidFill>
                  <a:srgbClr val="00FF00"/>
                </a:solidFill>
                <a:latin typeface="Consolas" panose="020B0609020204030204" pitchFamily="49" charset="0"/>
              </a:rPr>
              <a:t>enginesize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 / 0.8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	if </a:t>
            </a:r>
            <a:r>
              <a:rPr lang="en-I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diesel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		</a:t>
            </a:r>
            <a:r>
              <a:rPr lang="en-IE" sz="2000" dirty="0" err="1">
                <a:solidFill>
                  <a:srgbClr val="00FF00"/>
                </a:solidFill>
                <a:latin typeface="Consolas" panose="020B0609020204030204" pitchFamily="49" charset="0"/>
              </a:rPr>
              <a:t>taxcost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 -= 0.2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	end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catch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 err="1">
                <a:solidFill>
                  <a:srgbClr val="00FF00"/>
                </a:solidFill>
                <a:latin typeface="Consolas" panose="020B0609020204030204" pitchFamily="49" charset="0"/>
              </a:rPr>
              <a:t>taxcost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 = rate * 1.24;	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end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 </a:t>
            </a:r>
            <a:r>
              <a:rPr lang="en-IE" sz="20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taxcost</a:t>
            </a:r>
            <a:endParaRPr lang="en-IE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	end</a:t>
            </a:r>
          </a:p>
        </p:txBody>
      </p:sp>
    </p:spTree>
    <p:extLst>
      <p:ext uri="{BB962C8B-B14F-4D97-AF65-F5344CB8AC3E}">
        <p14:creationId xmlns:p14="http://schemas.microsoft.com/office/powerpoint/2010/main" val="1205877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828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One last thing about functions in Julia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22D4E-48B4-489D-94FA-D67E3E4C5DF7}"/>
              </a:ext>
            </a:extLst>
          </p:cNvPr>
          <p:cNvSpPr txBox="1"/>
          <p:nvPr/>
        </p:nvSpPr>
        <p:spPr>
          <a:xfrm>
            <a:off x="226244" y="778588"/>
            <a:ext cx="117442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Arguments passed to functions can be any type of object (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Ints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, Floats, Strings, Arrays, Dictionaries, Tuples, etc), even other </a:t>
            </a:r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Functions!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function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Example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sz="20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Data_Arg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Function_Arg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endParaRPr lang="en-IE" sz="2000" b="1" i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E" sz="20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x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 = floor(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Data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/0.74).^3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y</a:t>
            </a:r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 = </a:t>
            </a:r>
            <a:r>
              <a:rPr lang="en-IE" sz="20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Function_Arg</a:t>
            </a:r>
            <a:r>
              <a:rPr lang="en-IE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(</a:t>
            </a:r>
            <a:r>
              <a:rPr lang="en-IE" sz="2000" b="1" dirty="0">
                <a:solidFill>
                  <a:schemeClr val="accent2"/>
                </a:solidFill>
                <a:latin typeface="Consolas" panose="020B0609020204030204" pitchFamily="49" charset="0"/>
              </a:rPr>
              <a:t>x</a:t>
            </a:r>
            <a:r>
              <a:rPr lang="en-IE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return  y</a:t>
            </a:r>
          </a:p>
          <a:p>
            <a:r>
              <a:rPr lang="en-I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	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3F202-64AA-44BC-8774-3510DF824EBE}"/>
              </a:ext>
            </a:extLst>
          </p:cNvPr>
          <p:cNvSpPr txBox="1"/>
          <p:nvPr/>
        </p:nvSpPr>
        <p:spPr>
          <a:xfrm>
            <a:off x="395926" y="3224001"/>
            <a:ext cx="1114248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Example: </a:t>
            </a:r>
            <a:r>
              <a:rPr kumimoji="0" lang="en-IE" sz="200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function to normalise a data array by the standard deviation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  <a:r>
              <a: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Normalise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srgbClr val="13DCF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</a:t>
            </a:r>
            <a:r>
              <a: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I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3DCF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FunctionArg</a:t>
            </a:r>
            <a:r>
              <a: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kumimoji="0" lang="en-IE" sz="20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</a:t>
            </a:r>
            <a:r>
              <a:rPr kumimoji="0" lang="en-I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NormData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13DCF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Data.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</a:t>
            </a:r>
            <a:r>
              <a:rPr kumimoji="0" lang="en-I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3DCF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FunctionArg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13DCF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</a:t>
            </a:r>
            <a:r>
              <a: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  </a:t>
            </a:r>
            <a:r>
              <a:rPr kumimoji="0" lang="en-I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NormData</a:t>
            </a:r>
            <a:endParaRPr kumimoji="0" lang="en-IE" sz="20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julia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		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 = [3.45, 6.78, 1.22, 0.33, 9.13, 3.77, 5.55, 6.46];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julia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		</a:t>
            </a:r>
            <a:r>
              <a:rPr kumimoji="0" lang="en-I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Normalised_Data</a:t>
            </a: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Normalise(Data, std)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		[1.16, 2.29, 0.41, 0.11, 3.08, 1.27, 1.87, 2.18]</a:t>
            </a:r>
            <a:endParaRPr lang="en-IE" dirty="0"/>
          </a:p>
        </p:txBody>
      </p:sp>
      <p:pic>
        <p:nvPicPr>
          <p:cNvPr id="1026" name="Picture 2" descr="How Exciting Is That GIFs - Get the best GIF on GIPHY">
            <a:extLst>
              <a:ext uri="{FF2B5EF4-FFF2-40B4-BE49-F238E27FC236}">
                <a16:creationId xmlns:a16="http://schemas.microsoft.com/office/drawing/2014/main" id="{009EDA29-F091-4169-94FE-3B8876ECE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78" y="905029"/>
            <a:ext cx="9417377" cy="517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035075" y="240514"/>
            <a:ext cx="706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Let’s have a short break here</a:t>
            </a:r>
          </a:p>
        </p:txBody>
      </p:sp>
      <p:pic>
        <p:nvPicPr>
          <p:cNvPr id="1028" name="Picture 4" descr="Time For A Break GIFs - Get the best GIF on GIPHY">
            <a:extLst>
              <a:ext uri="{FF2B5EF4-FFF2-40B4-BE49-F238E27FC236}">
                <a16:creationId xmlns:a16="http://schemas.microsoft.com/office/drawing/2014/main" id="{B7DF0788-B9AF-4453-8A53-EED31F282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360" y="1497095"/>
            <a:ext cx="4745218" cy="427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51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149896"/>
            <a:ext cx="3695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Composite Types</a:t>
            </a:r>
          </a:p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(AKA Objects)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21B00-482B-43A2-B03D-9F085A7A8A11}"/>
              </a:ext>
            </a:extLst>
          </p:cNvPr>
          <p:cNvSpPr txBox="1"/>
          <p:nvPr/>
        </p:nvSpPr>
        <p:spPr>
          <a:xfrm>
            <a:off x="4279769" y="288395"/>
            <a:ext cx="79122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Composite types are to Julia what objects are to other object-oriented languages.</a:t>
            </a:r>
            <a:endParaRPr lang="en-IE" sz="2400" b="1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0B0A5-6264-4D76-8344-B91E6B7200D0}"/>
              </a:ext>
            </a:extLst>
          </p:cNvPr>
          <p:cNvSpPr txBox="1"/>
          <p:nvPr/>
        </p:nvSpPr>
        <p:spPr>
          <a:xfrm>
            <a:off x="542826" y="1923512"/>
            <a:ext cx="11370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composite type is simply a collection of data (</a:t>
            </a:r>
            <a:r>
              <a:rPr lang="en-IE" sz="24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and methods (</a:t>
            </a:r>
            <a:r>
              <a:rPr lang="en-IE" sz="24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attached under one object.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61231-3AC4-462C-AB90-1B8DE32876C5}"/>
              </a:ext>
            </a:extLst>
          </p:cNvPr>
          <p:cNvSpPr txBox="1"/>
          <p:nvPr/>
        </p:nvSpPr>
        <p:spPr>
          <a:xfrm>
            <a:off x="452487" y="3443151"/>
            <a:ext cx="1146063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noted earlier, object methods are different to function methods.</a:t>
            </a: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methods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the various ways that functions act depending on the type of arguments they receive.</a:t>
            </a: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 methods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variables and items </a:t>
            </a:r>
            <a:r>
              <a:rPr lang="en-IE" sz="24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attached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an entity which can be manipulated and acted on.</a:t>
            </a:r>
            <a:endParaRPr lang="en-IE" sz="2400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58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149896"/>
            <a:ext cx="369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Composite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21B00-482B-43A2-B03D-9F085A7A8A11}"/>
              </a:ext>
            </a:extLst>
          </p:cNvPr>
          <p:cNvSpPr txBox="1"/>
          <p:nvPr/>
        </p:nvSpPr>
        <p:spPr>
          <a:xfrm>
            <a:off x="188535" y="995405"/>
            <a:ext cx="89743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Here’s an example:</a:t>
            </a:r>
          </a:p>
          <a:p>
            <a:endParaRPr lang="en-IE" sz="20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could create a composite type called ‘Employee’.</a:t>
            </a:r>
          </a:p>
          <a:p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methods attached to that employee could be:</a:t>
            </a:r>
          </a:p>
          <a:p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Name, Surname	(String)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			(Int)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Department	(String)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Grants		(Dictionary)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Salary		(Float)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Tax Class		(Char)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F7789E-3DF4-44C3-ACB6-513AB517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73" y="3206737"/>
            <a:ext cx="5053492" cy="35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8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799" y="2234175"/>
            <a:ext cx="64384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4: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What is a function?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Function arguments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What is a composite type (Struct)?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Struct methods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38838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How to create </a:t>
            </a:r>
          </a:p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composite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B2828-9D8E-44F6-A0D3-8ED3B8E61AD7}"/>
              </a:ext>
            </a:extLst>
          </p:cNvPr>
          <p:cNvSpPr txBox="1"/>
          <p:nvPr/>
        </p:nvSpPr>
        <p:spPr>
          <a:xfrm>
            <a:off x="5819482" y="137137"/>
            <a:ext cx="425777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2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2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200" b="1" dirty="0" err="1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ObjectName</a:t>
            </a:r>
            <a:r>
              <a:rPr lang="en-IE" sz="2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2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fizz</a:t>
            </a:r>
          </a:p>
          <a:p>
            <a:r>
              <a:rPr lang="en-IE" sz="2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buzz::</a:t>
            </a:r>
            <a:r>
              <a:rPr lang="en-IE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IE" sz="2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bop::</a:t>
            </a:r>
            <a:r>
              <a:rPr lang="en-IE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sz="2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2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ping::</a:t>
            </a:r>
            <a:r>
              <a:rPr lang="en-IE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</a:p>
          <a:p>
            <a:r>
              <a:rPr lang="en-IE" sz="2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zap::</a:t>
            </a:r>
            <a:r>
              <a:rPr lang="en-IE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2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IE" sz="22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2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9C869-AD50-49A0-8563-C9993317B60C}"/>
              </a:ext>
            </a:extLst>
          </p:cNvPr>
          <p:cNvSpPr txBox="1"/>
          <p:nvPr/>
        </p:nvSpPr>
        <p:spPr>
          <a:xfrm>
            <a:off x="369216" y="4870412"/>
            <a:ext cx="117442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 err="1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ObjectName</a:t>
            </a:r>
            <a:r>
              <a:rPr lang="en-IE" sz="2000" b="1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”fizz”, 5, 4.452, abs(), </a:t>
            </a:r>
            <a:r>
              <a:rPr lang="en-IE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(“A”=&gt;3,”B”=&gt;25));</a:t>
            </a:r>
          </a:p>
          <a:p>
            <a:endParaRPr lang="en-IE" sz="20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sz="20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ObjectName</a:t>
            </a:r>
            <a:endParaRPr lang="en-IE" sz="20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ACB1F-79CD-43B2-AB20-4D10420D2CD3}"/>
              </a:ext>
            </a:extLst>
          </p:cNvPr>
          <p:cNvSpPr txBox="1"/>
          <p:nvPr/>
        </p:nvSpPr>
        <p:spPr>
          <a:xfrm>
            <a:off x="1304826" y="3178752"/>
            <a:ext cx="8772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fieldnames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20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ObjectName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(:fizz, :buzz, :bop, :ping, :zap)</a:t>
            </a:r>
          </a:p>
        </p:txBody>
      </p:sp>
    </p:spTree>
    <p:extLst>
      <p:ext uri="{BB962C8B-B14F-4D97-AF65-F5344CB8AC3E}">
        <p14:creationId xmlns:p14="http://schemas.microsoft.com/office/powerpoint/2010/main" val="269436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88536" y="202484"/>
            <a:ext cx="528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Back to our Employee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B2828-9D8E-44F6-A0D3-8ED3B8E61AD7}"/>
              </a:ext>
            </a:extLst>
          </p:cNvPr>
          <p:cNvSpPr txBox="1"/>
          <p:nvPr/>
        </p:nvSpPr>
        <p:spPr>
          <a:xfrm>
            <a:off x="6826576" y="111493"/>
            <a:ext cx="425777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Name::</a:t>
            </a:r>
            <a:r>
              <a:rPr lang="en-IE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Age::</a:t>
            </a:r>
            <a:r>
              <a:rPr lang="en-IE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Dept::</a:t>
            </a:r>
            <a:r>
              <a:rPr lang="en-IE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Grants::</a:t>
            </a:r>
            <a:r>
              <a:rPr lang="en-IE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endParaRPr lang="en-IE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TaxClass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Salary::</a:t>
            </a:r>
            <a:r>
              <a:rPr lang="en-IE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Float64</a:t>
            </a:r>
            <a:endParaRPr lang="en-IE" sz="20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9C869-AD50-49A0-8563-C9993317B60C}"/>
              </a:ext>
            </a:extLst>
          </p:cNvPr>
          <p:cNvSpPr txBox="1"/>
          <p:nvPr/>
        </p:nvSpPr>
        <p:spPr>
          <a:xfrm>
            <a:off x="369216" y="3810720"/>
            <a:ext cx="117442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E2347 =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Employee(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”Musk, Elon”, 55, “Tesla”, </a:t>
            </a:r>
            <a:r>
              <a:rPr lang="en-IE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‘A’, 999999.99)</a:t>
            </a:r>
          </a:p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sz="20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(E2347)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</a:p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E2347.Name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”Musk, Elon”</a:t>
            </a:r>
          </a:p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E2347.Salary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999999.99</a:t>
            </a:r>
          </a:p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E2347.Age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ACB1F-79CD-43B2-AB20-4D10420D2CD3}"/>
              </a:ext>
            </a:extLst>
          </p:cNvPr>
          <p:cNvSpPr txBox="1"/>
          <p:nvPr/>
        </p:nvSpPr>
        <p:spPr>
          <a:xfrm>
            <a:off x="369216" y="2693337"/>
            <a:ext cx="87103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fieldnames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(:Name, :Age, :Dept, :Grants, :</a:t>
            </a:r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TaxClass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:Salary)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B40E2-5355-4F4A-976B-65ACD7E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93" y="664149"/>
            <a:ext cx="2904745" cy="20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6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524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Problem with Structs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52B22-AB61-4156-8BE7-598BD33E03EE}"/>
              </a:ext>
            </a:extLst>
          </p:cNvPr>
          <p:cNvSpPr txBox="1"/>
          <p:nvPr/>
        </p:nvSpPr>
        <p:spPr>
          <a:xfrm>
            <a:off x="326796" y="1194292"/>
            <a:ext cx="65736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 </a:t>
            </a:r>
            <a:r>
              <a:rPr lang="en-IE" sz="24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Structs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sz="24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immutable.</a:t>
            </a:r>
          </a:p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i.e. Once created, the object methods cannot be edited.</a:t>
            </a: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good in many cases, but can often be annoying…</a:t>
            </a:r>
            <a:endParaRPr lang="en-IE" sz="2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Stanley Hudson GIFs - Find &amp;amp;amp; Share on GIPHY">
            <a:extLst>
              <a:ext uri="{FF2B5EF4-FFF2-40B4-BE49-F238E27FC236}">
                <a16:creationId xmlns:a16="http://schemas.microsoft.com/office/drawing/2014/main" id="{104E6A6F-3573-4D7E-9C28-E3A739E75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443" y="984989"/>
            <a:ext cx="3491453" cy="291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BC7E4-2F72-48D2-8DEB-4F008406329D}"/>
              </a:ext>
            </a:extLst>
          </p:cNvPr>
          <p:cNvSpPr txBox="1"/>
          <p:nvPr/>
        </p:nvSpPr>
        <p:spPr>
          <a:xfrm>
            <a:off x="1080941" y="5663708"/>
            <a:ext cx="10287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However, we can overcome this by using </a:t>
            </a:r>
            <a:r>
              <a:rPr lang="en-IE" sz="2400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 structs</a:t>
            </a:r>
            <a:endParaRPr lang="en-IE" sz="2400" u="sng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978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88536" y="202484"/>
            <a:ext cx="528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Back to our Employee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B2828-9D8E-44F6-A0D3-8ED3B8E61AD7}"/>
              </a:ext>
            </a:extLst>
          </p:cNvPr>
          <p:cNvSpPr txBox="1"/>
          <p:nvPr/>
        </p:nvSpPr>
        <p:spPr>
          <a:xfrm>
            <a:off x="6826576" y="111493"/>
            <a:ext cx="425777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 struct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Name::</a:t>
            </a:r>
            <a:r>
              <a:rPr lang="en-IE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Age::</a:t>
            </a:r>
            <a:r>
              <a:rPr lang="en-IE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Dept::</a:t>
            </a:r>
            <a:r>
              <a:rPr lang="en-IE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Grants::</a:t>
            </a:r>
            <a:r>
              <a:rPr lang="en-IE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endParaRPr lang="en-IE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TaxClass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IE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Salary::</a:t>
            </a:r>
            <a:r>
              <a:rPr lang="en-IE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Float64</a:t>
            </a:r>
            <a:endParaRPr lang="en-IE" sz="20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9C869-AD50-49A0-8563-C9993317B60C}"/>
              </a:ext>
            </a:extLst>
          </p:cNvPr>
          <p:cNvSpPr txBox="1"/>
          <p:nvPr/>
        </p:nvSpPr>
        <p:spPr>
          <a:xfrm>
            <a:off x="378643" y="3331529"/>
            <a:ext cx="1174422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E2347 =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Employee(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”Musk, Elon”, 55, “Tesla”, </a:t>
            </a:r>
            <a:r>
              <a:rPr lang="en-IE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‘A’, 999999.99)</a:t>
            </a:r>
          </a:p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sz="20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(E2347)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</a:p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E2347.Name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”Musk, Elon”</a:t>
            </a:r>
          </a:p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E2347.Name = “Musk, Elon Reeve”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”Musk, Elon Reeve”</a:t>
            </a:r>
          </a:p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E2347.Salary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999999.99</a:t>
            </a:r>
          </a:p>
          <a:p>
            <a:r>
              <a:rPr lang="en-IE" sz="20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E2347.Salary = 1000000000.00</a:t>
            </a:r>
          </a:p>
          <a:p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 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1000000000.00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6B40E2-5355-4F4A-976B-65ACD7E5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93" y="664149"/>
            <a:ext cx="2904745" cy="205268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FBF79A-E27D-445F-94B9-D2DA85FA9801}"/>
              </a:ext>
            </a:extLst>
          </p:cNvPr>
          <p:cNvCxnSpPr/>
          <p:nvPr/>
        </p:nvCxnSpPr>
        <p:spPr>
          <a:xfrm flipV="1">
            <a:off x="5863472" y="556181"/>
            <a:ext cx="963104" cy="832584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29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3048786" y="490193"/>
            <a:ext cx="5722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More info on Structs and Composite 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0CFE1-3F30-4DF4-AAFB-AD38507C7DB8}"/>
              </a:ext>
            </a:extLst>
          </p:cNvPr>
          <p:cNvSpPr txBox="1"/>
          <p:nvPr/>
        </p:nvSpPr>
        <p:spPr>
          <a:xfrm>
            <a:off x="3048786" y="1964644"/>
            <a:ext cx="6094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https://youtu.be/pHQe3PiYY1w</a:t>
            </a:r>
            <a:endParaRPr lang="en-IE" sz="2400" b="1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13DCF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Online Media 2" title="Exploring Structs in the Julia programming language">
            <a:hlinkClick r:id="" action="ppaction://media"/>
            <a:extLst>
              <a:ext uri="{FF2B5EF4-FFF2-40B4-BE49-F238E27FC236}">
                <a16:creationId xmlns:a16="http://schemas.microsoft.com/office/drawing/2014/main" id="{E6EC8621-79F3-4974-8287-2095C5C8D16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267965" y="2711450"/>
            <a:ext cx="5762913" cy="325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451746" y="349931"/>
            <a:ext cx="6554028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Homework Week 4: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Complete exercise sheet for Week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Install (if you haven’t already):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RDataSets.jl</a:t>
            </a:r>
            <a:endParaRPr lang="en-IE" sz="20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DelimitedFiles.jl</a:t>
            </a:r>
            <a:endParaRPr lang="en-IE" sz="20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CSV.jl</a:t>
            </a:r>
            <a:endParaRPr lang="en-IE" sz="20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DataFrames.jl</a:t>
            </a:r>
            <a:endParaRPr lang="en-IE" sz="20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HypothesisTests.jl</a:t>
            </a:r>
            <a:endParaRPr lang="en-IE" sz="20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Statistics.jl</a:t>
            </a:r>
            <a:endParaRPr lang="en-IE" sz="20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StatsBase.jl</a:t>
            </a:r>
            <a:endParaRPr lang="en-IE" sz="20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MultivariateStats.jl</a:t>
            </a:r>
            <a:endParaRPr lang="en-IE" sz="20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LinearAlgebra.jl</a:t>
            </a:r>
            <a:endParaRPr lang="en-IE" sz="20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TimeSeries.jl</a:t>
            </a:r>
            <a:endParaRPr lang="en-IE" sz="20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IE" sz="20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MAT.jl</a:t>
            </a:r>
            <a:r>
              <a:rPr lang="en-IE" sz="20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   (optional)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E" sz="2000" b="1" i="1" dirty="0" err="1">
                <a:solidFill>
                  <a:srgbClr val="00FF00"/>
                </a:solidFill>
                <a:latin typeface="Consolas" panose="020B0609020204030204" pitchFamily="49" charset="0"/>
              </a:rPr>
              <a:t>PythonCall.jl</a:t>
            </a:r>
            <a:r>
              <a:rPr lang="en-IE" sz="20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   (optional)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3074" name="Picture 2" descr="Ready? GIF | Gfycat">
            <a:extLst>
              <a:ext uri="{FF2B5EF4-FFF2-40B4-BE49-F238E27FC236}">
                <a16:creationId xmlns:a16="http://schemas.microsoft.com/office/drawing/2014/main" id="{761154F9-9491-4BF0-B087-B42B4306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629" y="3330603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Some examples of this in 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8B5DB-7E23-4AD3-9F6A-E23A7CC83BED}"/>
              </a:ext>
            </a:extLst>
          </p:cNvPr>
          <p:cNvSpPr txBox="1"/>
          <p:nvPr/>
        </p:nvSpPr>
        <p:spPr>
          <a:xfrm>
            <a:off x="207391" y="1382005"/>
            <a:ext cx="1198460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 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using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HypothesisTests</a:t>
            </a:r>
            <a:endParaRPr lang="en-IE" b="1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xdata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 = rand(100);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ydata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 = rand(100) .+ 1.2</a:t>
            </a:r>
            <a:endParaRPr lang="en-IE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OneSampleTTest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dirty="0" err="1">
                <a:solidFill>
                  <a:srgbClr val="FF0000"/>
                </a:solidFill>
                <a:latin typeface="Consolas" panose="020B0609020204030204" pitchFamily="49" charset="0"/>
              </a:rPr>
              <a:t>MethodError</a:t>
            </a: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: no method matching </a:t>
            </a:r>
            <a:r>
              <a:rPr lang="en-IE" dirty="0" err="1">
                <a:solidFill>
                  <a:srgbClr val="FF0000"/>
                </a:solidFill>
                <a:latin typeface="Consolas" panose="020B0609020204030204" pitchFamily="49" charset="0"/>
              </a:rPr>
              <a:t>OneSampleTTest</a:t>
            </a: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() 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# One sample t-test of the null hypothesis that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xdata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 comes from distribution with mean μ0 = 0</a:t>
            </a:r>
          </a:p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OneSampleTTest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xdata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	</a:t>
            </a:r>
            <a:endParaRPr lang="en-IE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OneSampleTTest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xdata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IE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&gt; 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std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rand(20,5), 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, </a:t>
            </a:r>
            <a:r>
              <a:rPr lang="en-I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inflation_rate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 = 1.234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FB443-753F-493C-A765-CC88FF20F62E}"/>
              </a:ext>
            </a:extLst>
          </p:cNvPr>
          <p:cNvSpPr txBox="1"/>
          <p:nvPr/>
        </p:nvSpPr>
        <p:spPr>
          <a:xfrm>
            <a:off x="5857186" y="518389"/>
            <a:ext cx="6212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As another example, let’s use the function for performing t-tests – </a:t>
            </a:r>
            <a:r>
              <a:rPr lang="en-IE" sz="20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OneSampleTTest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9994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49" y="165100"/>
            <a:ext cx="463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What is a function?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3679989" y="746672"/>
            <a:ext cx="85120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Functions in programming are analogous to functions in mathematics: 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200" i="1" dirty="0">
                <a:solidFill>
                  <a:srgbClr val="13DCF1"/>
                </a:solidFill>
                <a:latin typeface="Consolas" panose="020B0609020204030204" pitchFamily="49" charset="0"/>
              </a:rPr>
              <a:t>y = f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(</a:t>
            </a:r>
            <a:r>
              <a:rPr lang="en-IE" sz="22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a,b,c</a:t>
            </a:r>
            <a:r>
              <a:rPr lang="en-IE" sz="2200" i="1" dirty="0">
                <a:solidFill>
                  <a:srgbClr val="13DCF1"/>
                </a:solidFill>
                <a:latin typeface="Consolas" panose="020B0609020204030204" pitchFamily="49" charset="0"/>
              </a:rPr>
              <a:t>,…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r>
              <a:rPr lang="en-IE" sz="2200" i="1" dirty="0">
                <a:solidFill>
                  <a:srgbClr val="13DCF1"/>
                </a:solidFill>
                <a:latin typeface="Consolas" panose="020B0609020204030204" pitchFamily="49" charset="0"/>
              </a:rPr>
              <a:t>x, y, z, … = f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(</a:t>
            </a:r>
            <a:r>
              <a:rPr lang="en-IE" sz="2200" i="1" dirty="0">
                <a:solidFill>
                  <a:srgbClr val="13DCF1"/>
                </a:solidFill>
                <a:latin typeface="Consolas" panose="020B0609020204030204" pitchFamily="49" charset="0"/>
              </a:rPr>
              <a:t>a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endParaRPr lang="en-IE" sz="2200" i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In simple terms, they are a </a:t>
            </a:r>
            <a:r>
              <a:rPr lang="en-IE" sz="2200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shorthand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way to perform a series of commands that produce a desired output or perform a certain task.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719757-D590-4F93-89AF-1F2E7936D193}"/>
              </a:ext>
            </a:extLst>
          </p:cNvPr>
          <p:cNvSpPr txBox="1"/>
          <p:nvPr/>
        </p:nvSpPr>
        <p:spPr>
          <a:xfrm>
            <a:off x="196849" y="4201898"/>
            <a:ext cx="8512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Functions can (in theory) </a:t>
            </a:r>
            <a:r>
              <a:rPr lang="en-IE" sz="24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take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any number of inputs and </a:t>
            </a:r>
            <a:r>
              <a:rPr lang="en-IE" sz="24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return 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any number of outputs.</a:t>
            </a:r>
            <a:endParaRPr lang="en-IE" sz="2400" b="1" i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95EF00-3ABF-4AC8-9303-3D9D89F3B7AE}"/>
              </a:ext>
            </a:extLst>
          </p:cNvPr>
          <p:cNvSpPr txBox="1"/>
          <p:nvPr/>
        </p:nvSpPr>
        <p:spPr>
          <a:xfrm>
            <a:off x="320511" y="5553214"/>
            <a:ext cx="11871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Functions in Julia are highly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composable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, meaning that they can perform different jobs depending on the type of inputs given to them.</a:t>
            </a:r>
            <a:endParaRPr lang="en-IE" sz="2400" b="1" u="sng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292151-B330-4521-BA9B-0478D88AB8B4}"/>
              </a:ext>
            </a:extLst>
          </p:cNvPr>
          <p:cNvGrpSpPr/>
          <p:nvPr/>
        </p:nvGrpSpPr>
        <p:grpSpPr>
          <a:xfrm>
            <a:off x="949956" y="1023152"/>
            <a:ext cx="1655583" cy="2074308"/>
            <a:chOff x="893395" y="928884"/>
            <a:chExt cx="1655583" cy="2074308"/>
          </a:xfrm>
        </p:grpSpPr>
        <p:pic>
          <p:nvPicPr>
            <p:cNvPr id="5" name="Graphic 4" descr="Branching diagram with solid fill">
              <a:extLst>
                <a:ext uri="{FF2B5EF4-FFF2-40B4-BE49-F238E27FC236}">
                  <a16:creationId xmlns:a16="http://schemas.microsoft.com/office/drawing/2014/main" id="{E05B86BB-695E-47E3-9051-75067108E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395" y="928884"/>
              <a:ext cx="1342905" cy="1342905"/>
            </a:xfrm>
            <a:prstGeom prst="rect">
              <a:avLst/>
            </a:prstGeom>
          </p:spPr>
        </p:pic>
        <p:pic>
          <p:nvPicPr>
            <p:cNvPr id="8" name="Graphic 7" descr="Connected with solid fill">
              <a:extLst>
                <a:ext uri="{FF2B5EF4-FFF2-40B4-BE49-F238E27FC236}">
                  <a16:creationId xmlns:a16="http://schemas.microsoft.com/office/drawing/2014/main" id="{64746DA3-E0AC-4E8A-B135-8FD637BF5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6074" y="1660288"/>
              <a:ext cx="1342904" cy="1342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463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What is a function?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5970309" y="776424"/>
            <a:ext cx="6026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We have already come across many different functions so far.</a:t>
            </a:r>
            <a:endParaRPr lang="en-IE" sz="2400" i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719757-D590-4F93-89AF-1F2E7936D193}"/>
              </a:ext>
            </a:extLst>
          </p:cNvPr>
          <p:cNvSpPr txBox="1"/>
          <p:nvPr/>
        </p:nvSpPr>
        <p:spPr>
          <a:xfrm>
            <a:off x="194820" y="1843950"/>
            <a:ext cx="11802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20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X = floor(pi)				</a:t>
            </a:r>
            <a:r>
              <a:rPr lang="en-IE" sz="2000" i="1" dirty="0">
                <a:solidFill>
                  <a:srgbClr val="13DCF1"/>
                </a:solidFill>
                <a:latin typeface="Consolas" panose="020B0609020204030204" pitchFamily="49" charset="0"/>
              </a:rPr>
              <a:t># one input, one output</a:t>
            </a:r>
          </a:p>
          <a:p>
            <a:endParaRPr lang="en-IE" sz="2000" i="1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print(“Hello world”)		</a:t>
            </a:r>
            <a:r>
              <a:rPr lang="en-IE" sz="2000" i="1" dirty="0">
                <a:solidFill>
                  <a:srgbClr val="13DCF1"/>
                </a:solidFill>
                <a:latin typeface="Consolas" panose="020B0609020204030204" pitchFamily="49" charset="0"/>
              </a:rPr>
              <a:t># one input, no outputs</a:t>
            </a:r>
          </a:p>
          <a:p>
            <a:endParaRPr lang="en-IE" sz="20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13DCF1"/>
                </a:solidFill>
                <a:latin typeface="Consolas" panose="020B0609020204030204" pitchFamily="49" charset="0"/>
              </a:rPr>
              <a:t>Pluto.run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()				</a:t>
            </a:r>
            <a:r>
              <a:rPr lang="en-IE" sz="2000" i="1" dirty="0">
                <a:solidFill>
                  <a:srgbClr val="13DCF1"/>
                </a:solidFill>
                <a:latin typeface="Consolas" panose="020B0609020204030204" pitchFamily="49" charset="0"/>
              </a:rPr>
              <a:t># no inputs, no outputs</a:t>
            </a:r>
          </a:p>
          <a:p>
            <a:endParaRPr lang="en-IE" sz="20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Y = </a:t>
            </a:r>
            <a:r>
              <a:rPr lang="en-IE" sz="2000" dirty="0" err="1">
                <a:solidFill>
                  <a:srgbClr val="13DCF1"/>
                </a:solidFill>
                <a:latin typeface="Consolas" panose="020B0609020204030204" pitchFamily="49" charset="0"/>
              </a:rPr>
              <a:t>occursin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(‘u’, “Julia”)		</a:t>
            </a:r>
            <a:r>
              <a:rPr lang="en-IE" sz="2000" i="1" dirty="0">
                <a:solidFill>
                  <a:srgbClr val="13DCF1"/>
                </a:solidFill>
                <a:latin typeface="Consolas" panose="020B0609020204030204" pitchFamily="49" charset="0"/>
              </a:rPr>
              <a:t># two inputs, one output</a:t>
            </a:r>
          </a:p>
          <a:p>
            <a:endParaRPr lang="en-IE" sz="20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+    or   +(1,40,3.82,...)		</a:t>
            </a:r>
            <a:r>
              <a:rPr lang="en-IE" sz="2000" i="1" dirty="0">
                <a:solidFill>
                  <a:srgbClr val="13DCF1"/>
                </a:solidFill>
                <a:latin typeface="Consolas" panose="020B0609020204030204" pitchFamily="49" charset="0"/>
              </a:rPr>
              <a:t># + and * are functions, many inputs, one output</a:t>
            </a:r>
          </a:p>
          <a:p>
            <a:endParaRPr lang="en-IE" sz="2000" i="1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GDE, GDR, </a:t>
            </a:r>
            <a:r>
              <a:rPr lang="en-IE" sz="2000" dirty="0" err="1">
                <a:solidFill>
                  <a:srgbClr val="13DCF1"/>
                </a:solidFill>
                <a:latin typeface="Consolas" panose="020B0609020204030204" pitchFamily="49" charset="0"/>
              </a:rPr>
              <a:t>PIx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  <a:r>
              <a:rPr lang="en-IE" sz="2000" dirty="0" err="1">
                <a:solidFill>
                  <a:srgbClr val="13DCF1"/>
                </a:solidFill>
                <a:latin typeface="Consolas" panose="020B0609020204030204" pitchFamily="49" charset="0"/>
              </a:rPr>
              <a:t>GIx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  <a:r>
              <a:rPr lang="en-IE" sz="2000" dirty="0" err="1">
                <a:solidFill>
                  <a:srgbClr val="13DCF1"/>
                </a:solidFill>
                <a:latin typeface="Consolas" panose="020B0609020204030204" pitchFamily="49" charset="0"/>
              </a:rPr>
              <a:t>SIx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  <a:r>
              <a:rPr lang="en-IE" sz="2000" dirty="0" err="1">
                <a:solidFill>
                  <a:srgbClr val="13DCF1"/>
                </a:solidFill>
                <a:latin typeface="Consolas" panose="020B0609020204030204" pitchFamily="49" charset="0"/>
              </a:rPr>
              <a:t>AIx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 = </a:t>
            </a:r>
            <a:r>
              <a:rPr lang="en-IE" sz="2000" dirty="0" err="1">
                <a:solidFill>
                  <a:srgbClr val="13DCF1"/>
                </a:solidFill>
                <a:latin typeface="Consolas" panose="020B0609020204030204" pitchFamily="49" charset="0"/>
              </a:rPr>
              <a:t>GridEn</a:t>
            </a:r>
            <a:r>
              <a:rPr lang="en-IE" sz="2000" dirty="0">
                <a:solidFill>
                  <a:srgbClr val="13DCF1"/>
                </a:solidFill>
                <a:latin typeface="Consolas" panose="020B0609020204030204" pitchFamily="49" charset="0"/>
              </a:rPr>
              <a:t>(Sig)	</a:t>
            </a:r>
            <a:r>
              <a:rPr lang="en-IE" sz="2000" i="1" dirty="0">
                <a:solidFill>
                  <a:srgbClr val="13DCF1"/>
                </a:solidFill>
                <a:latin typeface="Consolas" panose="020B0609020204030204" pitchFamily="49" charset="0"/>
              </a:rPr>
              <a:t># six outputs, one input ***</a:t>
            </a:r>
            <a:endParaRPr lang="en-IE" sz="2000" dirty="0">
              <a:solidFill>
                <a:srgbClr val="13DCF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Graphic 3" descr="Cause And Effect with solid fill">
            <a:extLst>
              <a:ext uri="{FF2B5EF4-FFF2-40B4-BE49-F238E27FC236}">
                <a16:creationId xmlns:a16="http://schemas.microsoft.com/office/drawing/2014/main" id="{19E4B40D-AA88-4C7D-9526-BAB5D2BA4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7428" y="0"/>
            <a:ext cx="776424" cy="776424"/>
          </a:xfrm>
          <a:prstGeom prst="rect">
            <a:avLst/>
          </a:prstGeom>
        </p:spPr>
      </p:pic>
      <p:pic>
        <p:nvPicPr>
          <p:cNvPr id="1026" name="Picture 2" descr="Cup Trick GIFs | Tenor">
            <a:extLst>
              <a:ext uri="{FF2B5EF4-FFF2-40B4-BE49-F238E27FC236}">
                <a16:creationId xmlns:a16="http://schemas.microsoft.com/office/drawing/2014/main" id="{29C47C1C-078C-4A23-BF3D-0DC8A56C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94" y="1523438"/>
            <a:ext cx="5326974" cy="513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9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463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What is a function?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98740-B6C0-4F2F-BCC5-17AB10725E38}"/>
              </a:ext>
            </a:extLst>
          </p:cNvPr>
          <p:cNvSpPr txBox="1"/>
          <p:nvPr/>
        </p:nvSpPr>
        <p:spPr>
          <a:xfrm>
            <a:off x="254523" y="1297405"/>
            <a:ext cx="1168295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Examples: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We have used the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rand()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function before to return random numbers: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X = rand()		</a:t>
            </a:r>
            <a:r>
              <a:rPr lang="en-IE" i="1" dirty="0">
                <a:solidFill>
                  <a:srgbClr val="FFFF00"/>
                </a:solidFill>
                <a:latin typeface="Consolas" panose="020B0609020204030204" pitchFamily="49" charset="0"/>
              </a:rPr>
              <a:t># returns a single random number (Float64) between 0 and 1</a:t>
            </a:r>
          </a:p>
          <a:p>
            <a:r>
              <a:rPr lang="en-IE" i="1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i="1" dirty="0">
                <a:solidFill>
                  <a:srgbClr val="13DCF1"/>
                </a:solidFill>
                <a:latin typeface="Consolas" panose="020B0609020204030204" pitchFamily="49" charset="0"/>
              </a:rPr>
              <a:t>0.54372957249567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X = rand(1) 		</a:t>
            </a:r>
            <a:r>
              <a:rPr lang="en-IE" i="1" dirty="0">
                <a:solidFill>
                  <a:srgbClr val="FFFF00"/>
                </a:solidFill>
                <a:latin typeface="Consolas" panose="020B0609020204030204" pitchFamily="49" charset="0"/>
              </a:rPr>
              <a:t># returns 1-element array with random number between 0 and 1</a:t>
            </a:r>
          </a:p>
          <a:p>
            <a:r>
              <a:rPr lang="en-IE" i="1" dirty="0">
                <a:solidFill>
                  <a:srgbClr val="13DCF1"/>
                </a:solidFill>
                <a:latin typeface="Consolas" panose="020B0609020204030204" pitchFamily="49" charset="0"/>
              </a:rPr>
              <a:t>	[0.49598]</a:t>
            </a:r>
          </a:p>
          <a:p>
            <a:endParaRPr lang="en-IE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X = rand(36) 		</a:t>
            </a:r>
            <a:r>
              <a:rPr lang="en-IE" i="1" dirty="0">
                <a:solidFill>
                  <a:srgbClr val="FFFF00"/>
                </a:solidFill>
                <a:latin typeface="Consolas" panose="020B0609020204030204" pitchFamily="49" charset="0"/>
              </a:rPr>
              <a:t># returns 36-element array of random numbers between 0 and 1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i="1" dirty="0">
                <a:solidFill>
                  <a:srgbClr val="13DCF1"/>
                </a:solidFill>
                <a:latin typeface="Consolas" panose="020B0609020204030204" pitchFamily="49" charset="0"/>
              </a:rPr>
              <a:t>[0.83951, 0.19384, 0.23587, …,  0.99349]</a:t>
            </a:r>
          </a:p>
          <a:p>
            <a:endParaRPr lang="en-IE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X = rand(1:7)		</a:t>
            </a:r>
            <a:r>
              <a:rPr lang="en-IE" i="1" dirty="0">
                <a:solidFill>
                  <a:srgbClr val="FFFF00"/>
                </a:solidFill>
                <a:latin typeface="Consolas" panose="020B0609020204030204" pitchFamily="49" charset="0"/>
              </a:rPr>
              <a:t># returns a randomly-chosen integer between 1 and 7</a:t>
            </a:r>
          </a:p>
          <a:p>
            <a:r>
              <a:rPr lang="en-IE" i="1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i="1" dirty="0">
                <a:solidFill>
                  <a:srgbClr val="13DCF1"/>
                </a:solidFill>
                <a:latin typeface="Consolas" panose="020B0609020204030204" pitchFamily="49" charset="0"/>
              </a:rPr>
              <a:t>4</a:t>
            </a:r>
          </a:p>
          <a:p>
            <a:endParaRPr lang="en-IE" i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X = rand(18:65, 4)	</a:t>
            </a:r>
            <a:r>
              <a:rPr lang="en-IE" i="1" dirty="0">
                <a:solidFill>
                  <a:srgbClr val="FFFF00"/>
                </a:solidFill>
                <a:latin typeface="Consolas" panose="020B0609020204030204" pitchFamily="49" charset="0"/>
              </a:rPr>
              <a:t># returns 4-element array random integers between 18 and 65</a:t>
            </a:r>
          </a:p>
          <a:p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	</a:t>
            </a:r>
            <a:r>
              <a:rPr lang="en-IE" i="1" dirty="0">
                <a:solidFill>
                  <a:srgbClr val="13DCF1"/>
                </a:solidFill>
                <a:latin typeface="Consolas" panose="020B0609020204030204" pitchFamily="49" charset="0"/>
              </a:rPr>
              <a:t>[21, 2, 60, 47]</a:t>
            </a:r>
            <a:endParaRPr lang="en-IE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endParaRPr lang="en-IE" i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X = rand(“An example string”, 3)  </a:t>
            </a:r>
            <a:r>
              <a:rPr lang="en-IE" i="1" dirty="0">
                <a:solidFill>
                  <a:srgbClr val="FFFF00"/>
                </a:solidFill>
                <a:latin typeface="Consolas" panose="020B0609020204030204" pitchFamily="49" charset="0"/>
              </a:rPr>
              <a:t># returns 3-element array of chars in “An example string”</a:t>
            </a:r>
          </a:p>
          <a:p>
            <a:r>
              <a:rPr lang="en-IE" dirty="0">
                <a:solidFill>
                  <a:srgbClr val="13DCF1"/>
                </a:solidFill>
                <a:latin typeface="Consolas" panose="020B0609020204030204" pitchFamily="49" charset="0"/>
              </a:rPr>
              <a:t>	</a:t>
            </a:r>
            <a:r>
              <a:rPr lang="en-IE" i="1" dirty="0">
                <a:solidFill>
                  <a:srgbClr val="13DCF1"/>
                </a:solidFill>
                <a:latin typeface="Consolas" panose="020B0609020204030204" pitchFamily="49" charset="0"/>
              </a:rPr>
              <a:t>[‘n’, ‘ ’, ‘A’]</a:t>
            </a:r>
            <a:endParaRPr lang="en-IE" dirty="0">
              <a:solidFill>
                <a:srgbClr val="13DCF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CDE00-A270-4F04-8614-FB1AE547101D}"/>
              </a:ext>
            </a:extLst>
          </p:cNvPr>
          <p:cNvSpPr txBox="1"/>
          <p:nvPr/>
        </p:nvSpPr>
        <p:spPr>
          <a:xfrm>
            <a:off x="4892511" y="94034"/>
            <a:ext cx="7371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In many cases, the nature of the output can depend on the nature of the input passed to the function.</a:t>
            </a:r>
          </a:p>
        </p:txBody>
      </p:sp>
    </p:spTree>
    <p:extLst>
      <p:ext uri="{BB962C8B-B14F-4D97-AF65-F5344CB8AC3E}">
        <p14:creationId xmlns:p14="http://schemas.microsoft.com/office/powerpoint/2010/main" val="21012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693FA7C-CD3F-46D3-AD5A-3FA28CEA3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1" r="35438" b="16562"/>
          <a:stretch/>
        </p:blipFill>
        <p:spPr>
          <a:xfrm>
            <a:off x="3963833" y="1968185"/>
            <a:ext cx="6864851" cy="4571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function methods?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6096000" y="195223"/>
            <a:ext cx="5762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What we saw in the previous slide are examples of </a:t>
            </a:r>
            <a:r>
              <a:rPr lang="en-IE" sz="22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function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2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methods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0B414-8DB1-414D-9DD0-B6E2E6398DA1}"/>
              </a:ext>
            </a:extLst>
          </p:cNvPr>
          <p:cNvSpPr txBox="1"/>
          <p:nvPr/>
        </p:nvSpPr>
        <p:spPr>
          <a:xfrm>
            <a:off x="122549" y="1152168"/>
            <a:ext cx="11736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Function methods 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are the various ways in which functions manipulate and operate based on the nature of the inputs they are given.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412E7-07EA-479F-89B4-00CEE7ECE018}"/>
              </a:ext>
            </a:extLst>
          </p:cNvPr>
          <p:cNvSpPr txBox="1"/>
          <p:nvPr/>
        </p:nvSpPr>
        <p:spPr>
          <a:xfrm>
            <a:off x="1207024" y="6446166"/>
            <a:ext cx="10576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00FF00"/>
                </a:solidFill>
                <a:latin typeface="Consolas" panose="020B0609020204030204" pitchFamily="49" charset="0"/>
              </a:rPr>
              <a:t>Note: Function methods are slightly different to </a:t>
            </a:r>
            <a:r>
              <a:rPr lang="en-IE" sz="2000" i="1" u="sng" dirty="0">
                <a:solidFill>
                  <a:srgbClr val="00FF00"/>
                </a:solidFill>
                <a:latin typeface="Consolas" panose="020B0609020204030204" pitchFamily="49" charset="0"/>
              </a:rPr>
              <a:t>object methods.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8B5DB-7E23-4AD3-9F6A-E23A7CC83BED}"/>
              </a:ext>
            </a:extLst>
          </p:cNvPr>
          <p:cNvSpPr txBox="1"/>
          <p:nvPr/>
        </p:nvSpPr>
        <p:spPr>
          <a:xfrm>
            <a:off x="122549" y="2589318"/>
            <a:ext cx="38412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To see the different methods a function possesses we use the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methods()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function:</a:t>
            </a:r>
          </a:p>
        </p:txBody>
      </p:sp>
    </p:spTree>
    <p:extLst>
      <p:ext uri="{BB962C8B-B14F-4D97-AF65-F5344CB8AC3E}">
        <p14:creationId xmlns:p14="http://schemas.microsoft.com/office/powerpoint/2010/main" val="351745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function arguments?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6096000" y="195223"/>
            <a:ext cx="5762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Function inputs are mainly referred to as </a:t>
            </a:r>
            <a:r>
              <a:rPr lang="en-IE" sz="22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arguments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8B5DB-7E23-4AD3-9F6A-E23A7CC83BED}"/>
              </a:ext>
            </a:extLst>
          </p:cNvPr>
          <p:cNvSpPr txBox="1"/>
          <p:nvPr/>
        </p:nvSpPr>
        <p:spPr>
          <a:xfrm>
            <a:off x="122549" y="1373265"/>
            <a:ext cx="120694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We will focus on the 3 main types of function arguments: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b="1" dirty="0">
                <a:solidFill>
                  <a:schemeClr val="accent2"/>
                </a:solidFill>
                <a:latin typeface="Consolas" panose="020B0609020204030204" pitchFamily="49" charset="0"/>
              </a:rPr>
              <a:t>Outputs</a:t>
            </a:r>
            <a:r>
              <a:rPr lang="en-IE" sz="2200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sz="22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MyFunction</a:t>
            </a:r>
            <a:r>
              <a:rPr lang="en-IE" sz="2200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sz="2200" b="1" dirty="0">
                <a:solidFill>
                  <a:srgbClr val="13DCF1"/>
                </a:solidFill>
                <a:latin typeface="Consolas" panose="020B0609020204030204" pitchFamily="49" charset="0"/>
              </a:rPr>
              <a:t>required1</a:t>
            </a:r>
            <a:r>
              <a:rPr lang="en-IE" sz="2200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200" b="1" dirty="0">
                <a:solidFill>
                  <a:srgbClr val="13DCF1"/>
                </a:solidFill>
                <a:latin typeface="Consolas" panose="020B0609020204030204" pitchFamily="49" charset="0"/>
              </a:rPr>
              <a:t>required2</a:t>
            </a:r>
            <a:r>
              <a:rPr lang="en-IE" sz="2200" b="1" dirty="0">
                <a:solidFill>
                  <a:srgbClr val="FFFF00"/>
                </a:solidFill>
                <a:latin typeface="Consolas" panose="020B0609020204030204" pitchFamily="49" charset="0"/>
              </a:rPr>
              <a:t>;  </a:t>
            </a:r>
            <a:r>
              <a:rPr lang="en-IE" sz="2200" b="1" dirty="0">
                <a:solidFill>
                  <a:srgbClr val="FF0066"/>
                </a:solidFill>
                <a:latin typeface="Consolas" panose="020B0609020204030204" pitchFamily="49" charset="0"/>
              </a:rPr>
              <a:t>positional1</a:t>
            </a:r>
            <a:r>
              <a:rPr lang="en-IE" sz="2200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keyword1</a:t>
            </a:r>
            <a:r>
              <a:rPr lang="en-IE" sz="2200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sz="22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option1</a:t>
            </a:r>
            <a:r>
              <a:rPr lang="en-IE" sz="2200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BC4723-20D6-405C-B3E5-B681486ECB8E}"/>
              </a:ext>
            </a:extLst>
          </p:cNvPr>
          <p:cNvGrpSpPr/>
          <p:nvPr/>
        </p:nvGrpSpPr>
        <p:grpSpPr>
          <a:xfrm>
            <a:off x="207390" y="2490378"/>
            <a:ext cx="6380484" cy="3800944"/>
            <a:chOff x="207390" y="2490378"/>
            <a:chExt cx="6380484" cy="38009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D412E7-07EA-479F-89B4-00CEE7ECE018}"/>
                </a:ext>
              </a:extLst>
            </p:cNvPr>
            <p:cNvSpPr txBox="1"/>
            <p:nvPr/>
          </p:nvSpPr>
          <p:spPr>
            <a:xfrm>
              <a:off x="207390" y="3429000"/>
              <a:ext cx="389327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i="1" u="sng" dirty="0">
                  <a:solidFill>
                    <a:srgbClr val="13DCF1"/>
                  </a:solidFill>
                  <a:latin typeface="Consolas" panose="020B0609020204030204" pitchFamily="49" charset="0"/>
                </a:rPr>
                <a:t>Required</a:t>
              </a:r>
              <a:r>
                <a:rPr lang="en-IE" dirty="0">
                  <a:solidFill>
                    <a:srgbClr val="13DCF1"/>
                  </a:solidFill>
                  <a:latin typeface="Consolas" panose="020B0609020204030204" pitchFamily="49" charset="0"/>
                </a:rPr>
                <a:t> arguments come first in the </a:t>
              </a:r>
              <a:r>
                <a:rPr lang="en-IE" b="1" u="sng" dirty="0">
                  <a:solidFill>
                    <a:srgbClr val="13DCF1"/>
                  </a:solidFill>
                  <a:latin typeface="Consolas" panose="020B0609020204030204" pitchFamily="49" charset="0"/>
                </a:rPr>
                <a:t>order</a:t>
              </a:r>
              <a:r>
                <a:rPr lang="en-IE" dirty="0">
                  <a:solidFill>
                    <a:srgbClr val="13DCF1"/>
                  </a:solidFill>
                  <a:latin typeface="Consolas" panose="020B0609020204030204" pitchFamily="49" charset="0"/>
                </a:rPr>
                <a:t>. These are the values and objects needed to perform the calculation in the function.</a:t>
              </a:r>
            </a:p>
            <a:p>
              <a:endParaRPr lang="en-IE" dirty="0">
                <a:solidFill>
                  <a:srgbClr val="13DCF1"/>
                </a:solidFill>
                <a:latin typeface="Consolas" panose="020B0609020204030204" pitchFamily="49" charset="0"/>
              </a:endParaRPr>
            </a:p>
            <a:p>
              <a:r>
                <a:rPr lang="en-IE" dirty="0">
                  <a:solidFill>
                    <a:srgbClr val="13DCF1"/>
                  </a:solidFill>
                  <a:latin typeface="Consolas" panose="020B0609020204030204" pitchFamily="49" charset="0"/>
                </a:rPr>
                <a:t>When writing a function, required arguments come first and are distinguished from others by the semicolon.</a:t>
              </a:r>
              <a:endParaRPr lang="en-IE" i="1" u="sng" dirty="0">
                <a:solidFill>
                  <a:srgbClr val="13DCF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5A079CCD-52A8-4E7D-90FC-2948988CBBEE}"/>
                </a:ext>
              </a:extLst>
            </p:cNvPr>
            <p:cNvSpPr/>
            <p:nvPr/>
          </p:nvSpPr>
          <p:spPr>
            <a:xfrm rot="5400000">
              <a:off x="4832002" y="1134614"/>
              <a:ext cx="400108" cy="3111636"/>
            </a:xfrm>
            <a:prstGeom prst="rightBrace">
              <a:avLst>
                <a:gd name="adj1" fmla="val 90795"/>
                <a:gd name="adj2" fmla="val 50000"/>
              </a:avLst>
            </a:prstGeom>
            <a:ln w="28575">
              <a:solidFill>
                <a:srgbClr val="13D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F0DC0AEE-90E0-4CE6-8F9A-586ED05D3057}"/>
                </a:ext>
              </a:extLst>
            </p:cNvPr>
            <p:cNvCxnSpPr>
              <a:cxnSpLocks/>
              <a:stCxn id="3" idx="1"/>
              <a:endCxn id="13" idx="0"/>
            </p:cNvCxnSpPr>
            <p:nvPr/>
          </p:nvCxnSpPr>
          <p:spPr>
            <a:xfrm rot="16200000" flipH="1" flipV="1">
              <a:off x="3323784" y="1720727"/>
              <a:ext cx="538514" cy="2878031"/>
            </a:xfrm>
            <a:prstGeom prst="bentConnector3">
              <a:avLst>
                <a:gd name="adj1" fmla="val 48115"/>
              </a:avLst>
            </a:prstGeom>
            <a:ln w="28575">
              <a:solidFill>
                <a:srgbClr val="13DC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74CB891-302D-423A-94BD-7DAE7A82FF3E}"/>
              </a:ext>
            </a:extLst>
          </p:cNvPr>
          <p:cNvGrpSpPr/>
          <p:nvPr/>
        </p:nvGrpSpPr>
        <p:grpSpPr>
          <a:xfrm>
            <a:off x="4414324" y="2490378"/>
            <a:ext cx="4335123" cy="4056280"/>
            <a:chOff x="4414324" y="2490378"/>
            <a:chExt cx="4335123" cy="4056280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AE974F6F-D055-48BB-937B-CFA80EDF42E8}"/>
                </a:ext>
              </a:extLst>
            </p:cNvPr>
            <p:cNvSpPr/>
            <p:nvPr/>
          </p:nvSpPr>
          <p:spPr>
            <a:xfrm rot="5400000">
              <a:off x="7693107" y="1834146"/>
              <a:ext cx="400108" cy="1712572"/>
            </a:xfrm>
            <a:prstGeom prst="rightBrace">
              <a:avLst>
                <a:gd name="adj1" fmla="val 38580"/>
                <a:gd name="adj2" fmla="val 50000"/>
              </a:avLst>
            </a:prstGeom>
            <a:ln w="28575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0E55AB35-A478-46A2-9925-30490B59B5AA}"/>
                </a:ext>
              </a:extLst>
            </p:cNvPr>
            <p:cNvCxnSpPr>
              <a:cxnSpLocks/>
              <a:stCxn id="9" idx="1"/>
              <a:endCxn id="62" idx="0"/>
            </p:cNvCxnSpPr>
            <p:nvPr/>
          </p:nvCxnSpPr>
          <p:spPr>
            <a:xfrm rot="16200000" flipH="1" flipV="1">
              <a:off x="6537572" y="2605746"/>
              <a:ext cx="1070849" cy="1640328"/>
            </a:xfrm>
            <a:prstGeom prst="bentConnector3">
              <a:avLst>
                <a:gd name="adj1" fmla="val 47266"/>
              </a:avLst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2556DF-945A-4E18-8A04-B78F76367FC2}"/>
                </a:ext>
              </a:extLst>
            </p:cNvPr>
            <p:cNvSpPr txBox="1"/>
            <p:nvPr/>
          </p:nvSpPr>
          <p:spPr>
            <a:xfrm>
              <a:off x="4414324" y="3961335"/>
              <a:ext cx="367701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i="1" u="sng" dirty="0">
                  <a:solidFill>
                    <a:srgbClr val="FF0066"/>
                  </a:solidFill>
                  <a:latin typeface="Consolas" panose="020B0609020204030204" pitchFamily="49" charset="0"/>
                </a:rPr>
                <a:t>Positional</a:t>
              </a:r>
              <a:r>
                <a:rPr lang="en-IE" dirty="0">
                  <a:solidFill>
                    <a:srgbClr val="FF0066"/>
                  </a:solidFill>
                  <a:latin typeface="Consolas" panose="020B0609020204030204" pitchFamily="49" charset="0"/>
                </a:rPr>
                <a:t> arguments are optional additional arguments that can be used in the function but are not necessary.</a:t>
              </a:r>
            </a:p>
            <a:p>
              <a:endParaRPr lang="en-IE" i="1" u="sng" dirty="0">
                <a:solidFill>
                  <a:srgbClr val="FF0066"/>
                </a:solidFill>
                <a:latin typeface="Consolas" panose="020B0609020204030204" pitchFamily="49" charset="0"/>
              </a:endParaRPr>
            </a:p>
            <a:p>
              <a:r>
                <a:rPr lang="en-IE" dirty="0">
                  <a:solidFill>
                    <a:srgbClr val="FF0066"/>
                  </a:solidFill>
                  <a:latin typeface="Consolas" panose="020B0609020204030204" pitchFamily="49" charset="0"/>
                </a:rPr>
                <a:t>Their </a:t>
              </a:r>
              <a:r>
                <a:rPr lang="en-IE" b="1" i="1" u="sng" dirty="0">
                  <a:solidFill>
                    <a:srgbClr val="FF0066"/>
                  </a:solidFill>
                  <a:latin typeface="Consolas" panose="020B0609020204030204" pitchFamily="49" charset="0"/>
                </a:rPr>
                <a:t>position</a:t>
              </a:r>
              <a:r>
                <a:rPr lang="en-IE" dirty="0">
                  <a:solidFill>
                    <a:srgbClr val="FF0066"/>
                  </a:solidFill>
                  <a:latin typeface="Consolas" panose="020B0609020204030204" pitchFamily="49" charset="0"/>
                </a:rPr>
                <a:t> after the required arguments is </a:t>
              </a:r>
              <a:r>
                <a:rPr lang="en-IE" b="1" u="sng" dirty="0">
                  <a:solidFill>
                    <a:srgbClr val="FF0066"/>
                  </a:solidFill>
                  <a:latin typeface="Consolas" panose="020B0609020204030204" pitchFamily="49" charset="0"/>
                </a:rPr>
                <a:t>important</a:t>
              </a:r>
              <a:r>
                <a:rPr lang="en-IE" dirty="0">
                  <a:solidFill>
                    <a:srgbClr val="FF0066"/>
                  </a:solidFill>
                  <a:latin typeface="Consolas" panose="020B0609020204030204" pitchFamily="49" charset="0"/>
                </a:rPr>
                <a:t>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23CDA7-CF90-4041-92EE-6C6B724DA446}"/>
              </a:ext>
            </a:extLst>
          </p:cNvPr>
          <p:cNvGrpSpPr/>
          <p:nvPr/>
        </p:nvGrpSpPr>
        <p:grpSpPr>
          <a:xfrm>
            <a:off x="8208276" y="2490379"/>
            <a:ext cx="3904521" cy="4070362"/>
            <a:chOff x="8208276" y="2490379"/>
            <a:chExt cx="3904521" cy="4070362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08043DA2-75CF-469B-9FD4-45AA6AF8A4C6}"/>
                </a:ext>
              </a:extLst>
            </p:cNvPr>
            <p:cNvSpPr/>
            <p:nvPr/>
          </p:nvSpPr>
          <p:spPr>
            <a:xfrm rot="5400000">
              <a:off x="10171002" y="1296837"/>
              <a:ext cx="400108" cy="2787191"/>
            </a:xfrm>
            <a:prstGeom prst="rightBrace">
              <a:avLst>
                <a:gd name="adj1" fmla="val 62522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DB1CB174-B09B-4FBA-9A7B-4B84B4FBCCDC}"/>
                </a:ext>
              </a:extLst>
            </p:cNvPr>
            <p:cNvCxnSpPr>
              <a:cxnSpLocks/>
              <a:stCxn id="10" idx="1"/>
              <a:endCxn id="64" idx="0"/>
            </p:cNvCxnSpPr>
            <p:nvPr/>
          </p:nvCxnSpPr>
          <p:spPr>
            <a:xfrm rot="16200000" flipH="1" flipV="1">
              <a:off x="10000330" y="3050693"/>
              <a:ext cx="530933" cy="210519"/>
            </a:xfrm>
            <a:prstGeom prst="bentConnector3">
              <a:avLst>
                <a:gd name="adj1" fmla="val 33193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52CCD4-880D-4D42-A63B-623D53340E12}"/>
                </a:ext>
              </a:extLst>
            </p:cNvPr>
            <p:cNvSpPr txBox="1"/>
            <p:nvPr/>
          </p:nvSpPr>
          <p:spPr>
            <a:xfrm>
              <a:off x="8208276" y="3421420"/>
              <a:ext cx="3904521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i="1" u="sng" dirty="0">
                  <a:solidFill>
                    <a:srgbClr val="FF0000"/>
                  </a:solidFill>
                  <a:latin typeface="Consolas" panose="020B0609020204030204" pitchFamily="49" charset="0"/>
                </a:rPr>
                <a:t>Keyword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 arguments are also optional arguments that can be added to the function but are not necessary.</a:t>
              </a:r>
            </a:p>
            <a:p>
              <a:endParaRPr lang="en-IE" i="1" u="sng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Keyword arguments have a default value (</a:t>
              </a:r>
              <a:r>
                <a:rPr lang="en-IE" i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option1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) that can be changed. Multiple keyword </a:t>
              </a:r>
              <a:r>
                <a:rPr lang="en-IE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args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 can be given in </a:t>
              </a:r>
              <a:r>
                <a:rPr lang="en-IE" b="1" u="sng" dirty="0">
                  <a:solidFill>
                    <a:srgbClr val="FF0000"/>
                  </a:solidFill>
                  <a:latin typeface="Consolas" panose="020B0609020204030204" pitchFamily="49" charset="0"/>
                </a:rPr>
                <a:t>any order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, </a:t>
              </a:r>
              <a:r>
                <a:rPr lang="en-IE" b="1" u="sng" dirty="0">
                  <a:solidFill>
                    <a:srgbClr val="FF0000"/>
                  </a:solidFill>
                  <a:latin typeface="Consolas" panose="020B0609020204030204" pitchFamily="49" charset="0"/>
                </a:rPr>
                <a:t>only after the positional arguments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20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function arguments?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8B5DB-7E23-4AD3-9F6A-E23A7CC83BED}"/>
              </a:ext>
            </a:extLst>
          </p:cNvPr>
          <p:cNvSpPr txBox="1"/>
          <p:nvPr/>
        </p:nvSpPr>
        <p:spPr>
          <a:xfrm>
            <a:off x="122549" y="618434"/>
            <a:ext cx="120694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Example: Suppose we want a function that calculates income inequality.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Inequality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salaries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social_status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; 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age_adjust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$ 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=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true, </a:t>
            </a:r>
            <a:r>
              <a:rPr lang="en-I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inflation_rate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 = 1.234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92117B-5020-449B-B3EA-64732E90E7A6}"/>
              </a:ext>
            </a:extLst>
          </p:cNvPr>
          <p:cNvGrpSpPr/>
          <p:nvPr/>
        </p:nvGrpSpPr>
        <p:grpSpPr>
          <a:xfrm>
            <a:off x="207390" y="1818764"/>
            <a:ext cx="5420412" cy="4749557"/>
            <a:chOff x="207390" y="1818764"/>
            <a:chExt cx="5420412" cy="47495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D412E7-07EA-479F-89B4-00CEE7ECE018}"/>
                </a:ext>
              </a:extLst>
            </p:cNvPr>
            <p:cNvSpPr txBox="1"/>
            <p:nvPr/>
          </p:nvSpPr>
          <p:spPr>
            <a:xfrm>
              <a:off x="207390" y="3429000"/>
              <a:ext cx="403467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solidFill>
                    <a:srgbClr val="13DCF1"/>
                  </a:solidFill>
                  <a:latin typeface="Consolas" panose="020B0609020204030204" pitchFamily="49" charset="0"/>
                </a:rPr>
                <a:t>Salaries and </a:t>
              </a:r>
              <a:r>
                <a:rPr lang="en-IE" b="1" dirty="0" err="1">
                  <a:solidFill>
                    <a:srgbClr val="13DCF1"/>
                  </a:solidFill>
                  <a:latin typeface="Consolas" panose="020B0609020204030204" pitchFamily="49" charset="0"/>
                </a:rPr>
                <a:t>social_status</a:t>
              </a:r>
              <a:r>
                <a:rPr lang="en-IE" b="1" dirty="0">
                  <a:solidFill>
                    <a:srgbClr val="13DCF1"/>
                  </a:solidFill>
                  <a:latin typeface="Consolas" panose="020B0609020204030204" pitchFamily="49" charset="0"/>
                </a:rPr>
                <a:t> </a:t>
              </a:r>
              <a:r>
                <a:rPr lang="en-IE" dirty="0">
                  <a:solidFill>
                    <a:srgbClr val="13DCF1"/>
                  </a:solidFill>
                  <a:latin typeface="Consolas" panose="020B0609020204030204" pitchFamily="49" charset="0"/>
                </a:rPr>
                <a:t>are the variables (arrays or other collections) containing data about annual salaries and social status, respectively.</a:t>
              </a:r>
            </a:p>
            <a:p>
              <a:endParaRPr lang="en-IE" dirty="0">
                <a:solidFill>
                  <a:srgbClr val="13DCF1"/>
                </a:solidFill>
                <a:latin typeface="Consolas" panose="020B0609020204030204" pitchFamily="49" charset="0"/>
              </a:endParaRPr>
            </a:p>
            <a:p>
              <a:r>
                <a:rPr lang="en-IE" dirty="0">
                  <a:solidFill>
                    <a:srgbClr val="13DCF1"/>
                  </a:solidFill>
                  <a:latin typeface="Consolas" panose="020B0609020204030204" pitchFamily="49" charset="0"/>
                </a:rPr>
                <a:t>These are required because without them, we cannot estimate inequality. These arguments must appear first and in this order.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5A079CCD-52A8-4E7D-90FC-2948988CBBEE}"/>
                </a:ext>
              </a:extLst>
            </p:cNvPr>
            <p:cNvSpPr/>
            <p:nvPr/>
          </p:nvSpPr>
          <p:spPr>
            <a:xfrm rot="5400000">
              <a:off x="3990160" y="581230"/>
              <a:ext cx="400108" cy="2875176"/>
            </a:xfrm>
            <a:prstGeom prst="rightBrace">
              <a:avLst>
                <a:gd name="adj1" fmla="val 90795"/>
                <a:gd name="adj2" fmla="val 50000"/>
              </a:avLst>
            </a:prstGeom>
            <a:ln w="28575">
              <a:solidFill>
                <a:srgbClr val="13DC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F0DC0AEE-90E0-4CE6-8F9A-586ED05D3057}"/>
                </a:ext>
              </a:extLst>
            </p:cNvPr>
            <p:cNvCxnSpPr>
              <a:cxnSpLocks/>
              <a:stCxn id="3" idx="1"/>
              <a:endCxn id="13" idx="0"/>
            </p:cNvCxnSpPr>
            <p:nvPr/>
          </p:nvCxnSpPr>
          <p:spPr>
            <a:xfrm rot="16200000" flipH="1" flipV="1">
              <a:off x="2602406" y="1841192"/>
              <a:ext cx="1210128" cy="1965488"/>
            </a:xfrm>
            <a:prstGeom prst="bentConnector3">
              <a:avLst>
                <a:gd name="adj1" fmla="val 17159"/>
              </a:avLst>
            </a:prstGeom>
            <a:ln w="28575">
              <a:solidFill>
                <a:srgbClr val="13DC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5E7B38-CF90-4FE7-9D01-D70F4E498F7D}"/>
              </a:ext>
            </a:extLst>
          </p:cNvPr>
          <p:cNvGrpSpPr/>
          <p:nvPr/>
        </p:nvGrpSpPr>
        <p:grpSpPr>
          <a:xfrm>
            <a:off x="4414324" y="1857253"/>
            <a:ext cx="3677018" cy="4689405"/>
            <a:chOff x="4414324" y="1857253"/>
            <a:chExt cx="3677018" cy="4689405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AE974F6F-D055-48BB-937B-CFA80EDF42E8}"/>
                </a:ext>
              </a:extLst>
            </p:cNvPr>
            <p:cNvSpPr/>
            <p:nvPr/>
          </p:nvSpPr>
          <p:spPr>
            <a:xfrm rot="5400000">
              <a:off x="6415982" y="1405277"/>
              <a:ext cx="400108" cy="1304060"/>
            </a:xfrm>
            <a:prstGeom prst="rightBrace">
              <a:avLst>
                <a:gd name="adj1" fmla="val 38580"/>
                <a:gd name="adj2" fmla="val 50000"/>
              </a:avLst>
            </a:prstGeom>
            <a:ln w="28575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0E55AB35-A478-46A2-9925-30490B59B5AA}"/>
                </a:ext>
              </a:extLst>
            </p:cNvPr>
            <p:cNvCxnSpPr>
              <a:cxnSpLocks/>
              <a:stCxn id="9" idx="1"/>
              <a:endCxn id="62" idx="0"/>
            </p:cNvCxnSpPr>
            <p:nvPr/>
          </p:nvCxnSpPr>
          <p:spPr>
            <a:xfrm rot="16200000" flipH="1" flipV="1">
              <a:off x="5582448" y="2927746"/>
              <a:ext cx="1703974" cy="363203"/>
            </a:xfrm>
            <a:prstGeom prst="bentConnector3">
              <a:avLst>
                <a:gd name="adj1" fmla="val 25095"/>
              </a:avLst>
            </a:prstGeom>
            <a:ln w="28575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2556DF-945A-4E18-8A04-B78F76367FC2}"/>
                </a:ext>
              </a:extLst>
            </p:cNvPr>
            <p:cNvSpPr txBox="1"/>
            <p:nvPr/>
          </p:nvSpPr>
          <p:spPr>
            <a:xfrm>
              <a:off x="4414324" y="3961335"/>
              <a:ext cx="367701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 err="1">
                  <a:solidFill>
                    <a:srgbClr val="FF0066"/>
                  </a:solidFill>
                  <a:latin typeface="Consolas" panose="020B0609020204030204" pitchFamily="49" charset="0"/>
                </a:rPr>
                <a:t>age_adjust</a:t>
              </a:r>
              <a:r>
                <a:rPr lang="en-IE" b="1" dirty="0">
                  <a:solidFill>
                    <a:srgbClr val="FF0066"/>
                  </a:solidFill>
                  <a:latin typeface="Consolas" panose="020B0609020204030204" pitchFamily="49" charset="0"/>
                </a:rPr>
                <a:t> </a:t>
              </a:r>
              <a:r>
                <a:rPr lang="en-IE" dirty="0">
                  <a:solidFill>
                    <a:srgbClr val="FF0066"/>
                  </a:solidFill>
                  <a:latin typeface="Consolas" panose="020B0609020204030204" pitchFamily="49" charset="0"/>
                </a:rPr>
                <a:t>is an optional positional argument. When it is entered in the function call after </a:t>
              </a:r>
              <a:r>
                <a:rPr lang="en-IE" b="1" dirty="0" err="1">
                  <a:solidFill>
                    <a:srgbClr val="FF0066"/>
                  </a:solidFill>
                  <a:latin typeface="Consolas" panose="020B0609020204030204" pitchFamily="49" charset="0"/>
                </a:rPr>
                <a:t>social_status</a:t>
              </a:r>
              <a:r>
                <a:rPr lang="en-IE" dirty="0">
                  <a:solidFill>
                    <a:srgbClr val="FF0066"/>
                  </a:solidFill>
                  <a:latin typeface="Consolas" panose="020B0609020204030204" pitchFamily="49" charset="0"/>
                </a:rPr>
                <a:t>, it updates the output (</a:t>
              </a:r>
              <a:r>
                <a:rPr lang="en-IE" b="1" i="1" dirty="0">
                  <a:solidFill>
                    <a:srgbClr val="FF0066"/>
                  </a:solidFill>
                  <a:latin typeface="Consolas" panose="020B0609020204030204" pitchFamily="49" charset="0"/>
                </a:rPr>
                <a:t>result</a:t>
              </a:r>
              <a:r>
                <a:rPr lang="en-IE" dirty="0">
                  <a:solidFill>
                    <a:srgbClr val="FF0066"/>
                  </a:solidFill>
                  <a:latin typeface="Consolas" panose="020B0609020204030204" pitchFamily="49" charset="0"/>
                </a:rPr>
                <a:t>) to adjust the inequality estimate based on the age data given by </a:t>
              </a:r>
              <a:r>
                <a:rPr lang="en-IE" b="1" dirty="0" err="1">
                  <a:solidFill>
                    <a:srgbClr val="FF0066"/>
                  </a:solidFill>
                  <a:latin typeface="Consolas" panose="020B0609020204030204" pitchFamily="49" charset="0"/>
                </a:rPr>
                <a:t>age_adjust</a:t>
              </a:r>
              <a:r>
                <a:rPr lang="en-IE" b="1" dirty="0">
                  <a:solidFill>
                    <a:srgbClr val="FF0066"/>
                  </a:solidFill>
                  <a:latin typeface="Consolas" panose="020B0609020204030204" pitchFamily="49" charset="0"/>
                </a:rPr>
                <a:t>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80E68-E04E-4321-B890-E6DB6589E947}"/>
              </a:ext>
            </a:extLst>
          </p:cNvPr>
          <p:cNvGrpSpPr/>
          <p:nvPr/>
        </p:nvGrpSpPr>
        <p:grpSpPr>
          <a:xfrm>
            <a:off x="7508187" y="1857254"/>
            <a:ext cx="4604609" cy="4660000"/>
            <a:chOff x="7508187" y="1857254"/>
            <a:chExt cx="4604609" cy="4660000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08043DA2-75CF-469B-9FD4-45AA6AF8A4C6}"/>
                </a:ext>
              </a:extLst>
            </p:cNvPr>
            <p:cNvSpPr/>
            <p:nvPr/>
          </p:nvSpPr>
          <p:spPr>
            <a:xfrm rot="5400000">
              <a:off x="9280824" y="84617"/>
              <a:ext cx="400108" cy="3945382"/>
            </a:xfrm>
            <a:prstGeom prst="rightBrace">
              <a:avLst>
                <a:gd name="adj1" fmla="val 62522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DB1CB174-B09B-4FBA-9A7B-4B84B4FBCCDC}"/>
                </a:ext>
              </a:extLst>
            </p:cNvPr>
            <p:cNvCxnSpPr>
              <a:cxnSpLocks/>
              <a:stCxn id="10" idx="1"/>
              <a:endCxn id="64" idx="0"/>
            </p:cNvCxnSpPr>
            <p:nvPr/>
          </p:nvCxnSpPr>
          <p:spPr>
            <a:xfrm rot="16200000" flipH="1">
              <a:off x="9488547" y="2249692"/>
              <a:ext cx="566573" cy="581912"/>
            </a:xfrm>
            <a:prstGeom prst="bentConnector3">
              <a:avLst>
                <a:gd name="adj1" fmla="val 33716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52CCD4-880D-4D42-A63B-623D53340E12}"/>
                </a:ext>
              </a:extLst>
            </p:cNvPr>
            <p:cNvSpPr txBox="1"/>
            <p:nvPr/>
          </p:nvSpPr>
          <p:spPr>
            <a:xfrm>
              <a:off x="8012783" y="2823935"/>
              <a:ext cx="4100013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The </a:t>
              </a:r>
              <a:r>
                <a:rPr lang="en-IE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$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 keyword argument converts </a:t>
              </a:r>
              <a:r>
                <a:rPr lang="en-IE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salaries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 to dollars by </a:t>
              </a:r>
              <a:r>
                <a:rPr lang="en-IE" b="1" i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default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. If the user does </a:t>
              </a:r>
              <a:r>
                <a:rPr lang="en-IE" u="sng" dirty="0">
                  <a:solidFill>
                    <a:srgbClr val="FF0000"/>
                  </a:solidFill>
                  <a:latin typeface="Consolas" panose="020B0609020204030204" pitchFamily="49" charset="0"/>
                </a:rPr>
                <a:t>not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 want dollar conversion they would enter: </a:t>
              </a:r>
              <a:r>
                <a:rPr lang="en-IE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$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 = </a:t>
              </a:r>
              <a:r>
                <a:rPr lang="en-IE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false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.</a:t>
              </a:r>
            </a:p>
            <a:p>
              <a:endParaRPr lang="en-IE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IE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Inflation_rate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 adjusts the inequality calculation based on a given rate (default = 1.234).</a:t>
              </a:r>
            </a:p>
            <a:p>
              <a:endParaRPr lang="en-IE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  <a:p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When calling Inequality() the order of </a:t>
              </a:r>
              <a:r>
                <a:rPr lang="en-IE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$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 and </a:t>
              </a:r>
              <a:r>
                <a:rPr lang="en-IE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inflation_rate</a:t>
              </a:r>
              <a:r>
                <a:rPr lang="en-IE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IE" u="sng" dirty="0">
                  <a:solidFill>
                    <a:srgbClr val="FF0000"/>
                  </a:solidFill>
                  <a:latin typeface="Consolas" panose="020B0609020204030204" pitchFamily="49" charset="0"/>
                </a:rPr>
                <a:t>doesn’t</a:t>
              </a:r>
              <a:r>
                <a:rPr lang="en-IE" dirty="0">
                  <a:solidFill>
                    <a:srgbClr val="FF0000"/>
                  </a:solidFill>
                  <a:latin typeface="Consolas" panose="020B0609020204030204" pitchFamily="49" charset="0"/>
                </a:rPr>
                <a:t> matter.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53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function arguments?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8B5DB-7E23-4AD3-9F6A-E23A7CC83BED}"/>
              </a:ext>
            </a:extLst>
          </p:cNvPr>
          <p:cNvSpPr txBox="1"/>
          <p:nvPr/>
        </p:nvSpPr>
        <p:spPr>
          <a:xfrm>
            <a:off x="207390" y="910664"/>
            <a:ext cx="120694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Inequality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salaries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social_status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Inequality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salaries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social_status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; 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age_adjust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Inequality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salaries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social_status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; 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age_adjust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$ 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=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Inequality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salaries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social_status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; 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age_adjust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inflation_rate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 = 1.234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Inequality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salaries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social_status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; </a:t>
            </a:r>
            <a:r>
              <a:rPr lang="en-I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inflation_rate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 = 1.234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Inequality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salaries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social_status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;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$ 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=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Inequality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salaries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social_status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;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$ 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=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true, </a:t>
            </a:r>
            <a:r>
              <a:rPr lang="en-I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inflation_rate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 = 1.001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Inequality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salaries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social_status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; </a:t>
            </a:r>
            <a:r>
              <a:rPr lang="en-I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inflation_rate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 = 1.234, $ 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=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Inequality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salaries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social_status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; 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age_adjust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$ 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=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true, </a:t>
            </a:r>
            <a:r>
              <a:rPr lang="en-I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inflation_rate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 = 1.5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chemeClr val="accent2"/>
                </a:solidFill>
                <a:latin typeface="Consolas" panose="020B0609020204030204" pitchFamily="49" charset="0"/>
              </a:rPr>
              <a:t>result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IE" b="1" dirty="0">
                <a:solidFill>
                  <a:srgbClr val="00FF00"/>
                </a:solidFill>
                <a:latin typeface="Consolas" panose="020B0609020204030204" pitchFamily="49" charset="0"/>
              </a:rPr>
              <a:t>Inequality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nsolas" panose="020B0609020204030204" pitchFamily="49" charset="0"/>
              </a:rPr>
              <a:t>salaries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social_status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; 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age_adjust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inflation_rate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 = 0.88, $ 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= </a:t>
            </a:r>
            <a:r>
              <a:rPr lang="en-IE" b="1" dirty="0">
                <a:solidFill>
                  <a:srgbClr val="FF0000"/>
                </a:solidFill>
                <a:latin typeface="Consolas" panose="020B0609020204030204" pitchFamily="49" charset="0"/>
              </a:rPr>
              <a:t>false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26" name="Picture 2" descr="The Hunger Games - How do I put Gifs onto a review? Showing 1,201-1,250 of  1,454">
            <a:extLst>
              <a:ext uri="{FF2B5EF4-FFF2-40B4-BE49-F238E27FC236}">
                <a16:creationId xmlns:a16="http://schemas.microsoft.com/office/drawing/2014/main" id="{98AA6833-F430-4795-83B3-777527184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31" y="1295662"/>
            <a:ext cx="6730738" cy="45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62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5244</TotalTime>
  <Words>2622</Words>
  <Application>Microsoft Office PowerPoint</Application>
  <PresentationFormat>Widescreen</PresentationFormat>
  <Paragraphs>373</Paragraphs>
  <Slides>27</Slides>
  <Notes>13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Courier New</vt:lpstr>
      <vt:lpstr>MV Boli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143</cp:revision>
  <dcterms:created xsi:type="dcterms:W3CDTF">2022-01-24T18:53:22Z</dcterms:created>
  <dcterms:modified xsi:type="dcterms:W3CDTF">2022-03-21T14:12:27Z</dcterms:modified>
</cp:coreProperties>
</file>